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68" r:id="rId2"/>
    <p:sldId id="625" r:id="rId3"/>
    <p:sldId id="626" r:id="rId4"/>
    <p:sldId id="612" r:id="rId5"/>
    <p:sldId id="615" r:id="rId6"/>
    <p:sldId id="613" r:id="rId7"/>
    <p:sldId id="614" r:id="rId8"/>
    <p:sldId id="661" r:id="rId9"/>
    <p:sldId id="627" r:id="rId10"/>
    <p:sldId id="618" r:id="rId11"/>
    <p:sldId id="652" r:id="rId12"/>
    <p:sldId id="636" r:id="rId13"/>
    <p:sldId id="660" r:id="rId14"/>
    <p:sldId id="628" r:id="rId15"/>
    <p:sldId id="645" r:id="rId16"/>
    <p:sldId id="619" r:id="rId17"/>
    <p:sldId id="621" r:id="rId18"/>
    <p:sldId id="649" r:id="rId19"/>
    <p:sldId id="629" r:id="rId20"/>
    <p:sldId id="662" r:id="rId21"/>
    <p:sldId id="663" r:id="rId22"/>
    <p:sldId id="640" r:id="rId23"/>
    <p:sldId id="658" r:id="rId24"/>
    <p:sldId id="641" r:id="rId25"/>
    <p:sldId id="653" r:id="rId26"/>
    <p:sldId id="659" r:id="rId27"/>
    <p:sldId id="651" r:id="rId28"/>
    <p:sldId id="64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970"/>
    <a:srgbClr val="E8526B"/>
    <a:srgbClr val="00396B"/>
    <a:srgbClr val="EE7B00"/>
    <a:srgbClr val="ED145B"/>
    <a:srgbClr val="009036"/>
    <a:srgbClr val="E5E2DF"/>
    <a:srgbClr val="D2528B"/>
    <a:srgbClr val="7F7F7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90" autoAdjust="0"/>
  </p:normalViewPr>
  <p:slideViewPr>
    <p:cSldViewPr snapToGrid="0">
      <p:cViewPr varScale="1">
        <p:scale>
          <a:sx n="104" d="100"/>
          <a:sy n="10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S-S001.kiwi.private\Services\Offre-Etude\7%20-%20TERRITOIRE\7%20-%20Donn&#233;es%20INSEE\2020.09.15%20-%20Base%20donn&#233;es%20Insee%20compil&#233;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S-S001.kiwi.private\Services\Offre-Etude\7%20-%20TERRITOIRE\7%20-%20Donn&#233;es%20INSEE\2020.09.15%20-%20Base%20donn&#233;es%20Insee%20compil&#233;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all" spc="5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1100" b="1" i="0" baseline="0">
                <a:effectLst/>
              </a:rPr>
              <a:t>Répartition des abonnés par titre</a:t>
            </a:r>
            <a:endParaRPr lang="fr-FR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all" spc="5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571429236453693"/>
          <c:y val="0.19291820462550965"/>
          <c:w val="0.50732906521595877"/>
          <c:h val="0.6824154043549242"/>
        </c:manualLayout>
      </c:layout>
      <c:doughnutChart>
        <c:varyColors val="1"/>
        <c:ser>
          <c:idx val="0"/>
          <c:order val="0"/>
          <c:tx>
            <c:strRef>
              <c:f>Abonnés!$B$78</c:f>
              <c:strCache>
                <c:ptCount val="1"/>
                <c:pt idx="0">
                  <c:v>Miserey-Salines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E2-408B-8F65-2464D6E585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E2-408B-8F65-2464D6E585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E2-408B-8F65-2464D6E585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E2-408B-8F65-2464D6E585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E2-408B-8F65-2464D6E58585}"/>
              </c:ext>
            </c:extLst>
          </c:dPt>
          <c:dLbls>
            <c:dLbl>
              <c:idx val="2"/>
              <c:layout>
                <c:manualLayout>
                  <c:x val="-0.17551467696934672"/>
                  <c:y val="-7.20687367072512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E2-408B-8F65-2464D6E58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193651242080931"/>
                  <c:y val="-0.1466226022664766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E2-408B-8F65-2464D6E58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715632909707475"/>
                  <c:y val="-0.151592859970425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E2-408B-8F65-2464D6E58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Abonnés!$D$77:$H$77</c:f>
              <c:strCache>
                <c:ptCount val="5"/>
                <c:pt idx="0">
                  <c:v>PASS 4/17 </c:v>
                </c:pt>
                <c:pt idx="1">
                  <c:v>PASS 18/25 </c:v>
                </c:pt>
                <c:pt idx="2">
                  <c:v>PASS Sésame </c:v>
                </c:pt>
                <c:pt idx="3">
                  <c:v>PASS +64</c:v>
                </c:pt>
                <c:pt idx="4">
                  <c:v>PASS Autres</c:v>
                </c:pt>
              </c:strCache>
            </c:strRef>
          </c:cat>
          <c:val>
            <c:numRef>
              <c:f>Abonnés!$D$78:$H$78</c:f>
              <c:numCache>
                <c:formatCode>0</c:formatCode>
                <c:ptCount val="5"/>
                <c:pt idx="0">
                  <c:v>155</c:v>
                </c:pt>
                <c:pt idx="1">
                  <c:v>18</c:v>
                </c:pt>
                <c:pt idx="2">
                  <c:v>13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4E2-408B-8F65-2464D6E585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effectLst/>
              </a:rPr>
              <a:t>Part des abonnés par type de titre par rapport à population cible </a:t>
            </a:r>
            <a:endParaRPr lang="fr-FR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Abonnés!$J$78</c:f>
              <c:strCache>
                <c:ptCount val="1"/>
                <c:pt idx="0">
                  <c:v>Miserey-Salines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Abonnés!$K$77:$P$77</c:f>
              <c:strCache>
                <c:ptCount val="6"/>
                <c:pt idx="0">
                  <c:v>Abonnés total</c:v>
                </c:pt>
                <c:pt idx="1">
                  <c:v>PASS 4/17 </c:v>
                </c:pt>
                <c:pt idx="2">
                  <c:v>PASS 18/25 </c:v>
                </c:pt>
                <c:pt idx="3">
                  <c:v>PASS Sésame </c:v>
                </c:pt>
                <c:pt idx="4">
                  <c:v>PASS +64</c:v>
                </c:pt>
                <c:pt idx="5">
                  <c:v>PASS Autres</c:v>
                </c:pt>
              </c:strCache>
            </c:strRef>
          </c:cat>
          <c:val>
            <c:numRef>
              <c:f>Abonnés!$K$78:$P$78</c:f>
              <c:numCache>
                <c:formatCode>0.0%</c:formatCode>
                <c:ptCount val="6"/>
                <c:pt idx="0">
                  <c:v>7.7138289368505197E-2</c:v>
                </c:pt>
                <c:pt idx="1">
                  <c:v>0.33991228070175439</c:v>
                </c:pt>
                <c:pt idx="2">
                  <c:v>0.1125</c:v>
                </c:pt>
                <c:pt idx="3">
                  <c:v>1.04E-2</c:v>
                </c:pt>
                <c:pt idx="4">
                  <c:v>0</c:v>
                </c:pt>
                <c:pt idx="5">
                  <c:v>5.3435114503816793E-2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6-4028-ADEC-F35C6FBE218F}"/>
            </c:ext>
          </c:extLst>
        </c:ser>
        <c:ser>
          <c:idx val="1"/>
          <c:order val="1"/>
          <c:tx>
            <c:strRef>
              <c:f>Abonnés!$J$79</c:f>
              <c:strCache>
                <c:ptCount val="1"/>
                <c:pt idx="0">
                  <c:v>Communes périurbaines GBM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Abonnés!$K$77:$P$77</c:f>
              <c:strCache>
                <c:ptCount val="6"/>
                <c:pt idx="0">
                  <c:v>Abonnés total</c:v>
                </c:pt>
                <c:pt idx="1">
                  <c:v>PASS 4/17 </c:v>
                </c:pt>
                <c:pt idx="2">
                  <c:v>PASS 18/25 </c:v>
                </c:pt>
                <c:pt idx="3">
                  <c:v>PASS Sésame </c:v>
                </c:pt>
                <c:pt idx="4">
                  <c:v>PASS +64</c:v>
                </c:pt>
                <c:pt idx="5">
                  <c:v>PASS Autres</c:v>
                </c:pt>
              </c:strCache>
            </c:strRef>
          </c:cat>
          <c:val>
            <c:numRef>
              <c:f>Abonnés!$K$79:$P$79</c:f>
              <c:numCache>
                <c:formatCode>0.0%</c:formatCode>
                <c:ptCount val="6"/>
                <c:pt idx="0">
                  <c:v>9.1938716141961321E-2</c:v>
                </c:pt>
                <c:pt idx="1">
                  <c:v>0.36546334357769528</c:v>
                </c:pt>
                <c:pt idx="2">
                  <c:v>0.12458080045172983</c:v>
                </c:pt>
                <c:pt idx="3">
                  <c:v>1.7983904175764391E-2</c:v>
                </c:pt>
                <c:pt idx="4">
                  <c:v>2.6990789002244277E-3</c:v>
                </c:pt>
                <c:pt idx="5" formatCode="0%">
                  <c:v>7.3806831870320083E-2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36-4028-ADEC-F35C6FBE2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8565224"/>
        <c:axId val="220478904"/>
      </c:barChart>
      <c:catAx>
        <c:axId val="25856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478904"/>
        <c:crosses val="autoZero"/>
        <c:auto val="1"/>
        <c:lblAlgn val="ctr"/>
        <c:lblOffset val="100"/>
        <c:noMultiLvlLbl val="0"/>
      </c:catAx>
      <c:valAx>
        <c:axId val="22047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56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'Tx Motor'!$L$14</c:f>
              <c:strCache>
                <c:ptCount val="1"/>
                <c:pt idx="0">
                  <c:v>Miserey-Salines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5C-4F61-8EB8-F67EDCD5C5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5C-4F61-8EB8-F67EDCD5C5E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5C-4F61-8EB8-F67EDCD5C5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'Tx Motor'!$I$15:$I$17</c:f>
              <c:strCache>
                <c:ptCount val="3"/>
                <c:pt idx="0">
                  <c:v>ménages avec 1 voiture</c:v>
                </c:pt>
                <c:pt idx="1">
                  <c:v>ménages avec 2 voitures ou plus</c:v>
                </c:pt>
                <c:pt idx="2">
                  <c:v>ménages non motorisés</c:v>
                </c:pt>
              </c:strCache>
            </c:strRef>
          </c:cat>
          <c:val>
            <c:numRef>
              <c:f>'Tx Motor'!$L$15:$L$17</c:f>
              <c:numCache>
                <c:formatCode>0%</c:formatCode>
                <c:ptCount val="3"/>
                <c:pt idx="0">
                  <c:v>0.40841121495327104</c:v>
                </c:pt>
                <c:pt idx="1">
                  <c:v>0.5542056074766355</c:v>
                </c:pt>
                <c:pt idx="2">
                  <c:v>3.7383177570093455E-2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5C-4F61-8EB8-F67EDCD5C5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00524934383197E-2"/>
          <c:y val="8.8913281600244018E-2"/>
          <c:w val="0.80317672790901129"/>
          <c:h val="0.84858689171638912"/>
        </c:manualLayout>
      </c:layout>
      <c:doughnutChart>
        <c:varyColors val="1"/>
        <c:ser>
          <c:idx val="0"/>
          <c:order val="0"/>
          <c:tx>
            <c:strRef>
              <c:f>Feuil1!$D$85</c:f>
              <c:strCache>
                <c:ptCount val="1"/>
                <c:pt idx="0">
                  <c:v>péri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27-4B98-9CF3-B617DB073E8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27-4B98-9CF3-B617DB073E8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27-4B98-9CF3-B617DB073E8E}"/>
              </c:ext>
            </c:extLst>
          </c:dPt>
          <c:dLbls>
            <c:spPr>
              <a:noFill/>
              <a:ln>
                <a:noFill/>
              </a:ln>
              <a:effectLst>
                <a:softEdge rad="0"/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Feuil1!$B$86:$B$88</c:f>
              <c:strCache>
                <c:ptCount val="3"/>
                <c:pt idx="0">
                  <c:v>ménages avec 1 voiture</c:v>
                </c:pt>
                <c:pt idx="1">
                  <c:v>ménages avec 2 voitures ou plus</c:v>
                </c:pt>
                <c:pt idx="2">
                  <c:v>ménages non motorisés</c:v>
                </c:pt>
              </c:strCache>
            </c:strRef>
          </c:cat>
          <c:val>
            <c:numRef>
              <c:f>Feuil1!$D$86:$D$88</c:f>
              <c:numCache>
                <c:formatCode>0%</c:formatCode>
                <c:ptCount val="3"/>
                <c:pt idx="0">
                  <c:v>0.40590726726158088</c:v>
                </c:pt>
                <c:pt idx="1">
                  <c:v>0.54106489805191638</c:v>
                </c:pt>
                <c:pt idx="2">
                  <c:v>5.3027834686502767E-2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27-4B98-9CF3-B617DB073E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3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4264652560986"/>
          <c:y val="3.3151543442391865E-2"/>
          <c:w val="0.80562358664031142"/>
          <c:h val="0.83692872828834153"/>
        </c:manualLayout>
      </c:layout>
      <c:doughnutChart>
        <c:varyColors val="1"/>
        <c:ser>
          <c:idx val="0"/>
          <c:order val="0"/>
          <c:tx>
            <c:strRef>
              <c:f>Feuil1!$C$85</c:f>
              <c:strCache>
                <c:ptCount val="1"/>
                <c:pt idx="0">
                  <c:v>besancon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C8-41D8-AF30-5C0C19D0A9D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C8-41D8-AF30-5C0C19D0A9D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C8-41D8-AF30-5C0C19D0A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Feuil1!$B$86:$B$88</c:f>
              <c:strCache>
                <c:ptCount val="3"/>
                <c:pt idx="0">
                  <c:v>ménages avec 1 voiture</c:v>
                </c:pt>
                <c:pt idx="1">
                  <c:v>ménages avec 2 voitures ou plus</c:v>
                </c:pt>
                <c:pt idx="2">
                  <c:v>ménages non motorisés</c:v>
                </c:pt>
              </c:strCache>
            </c:strRef>
          </c:cat>
          <c:val>
            <c:numRef>
              <c:f>Feuil1!$C$86:$C$88</c:f>
              <c:numCache>
                <c:formatCode>0%</c:formatCode>
                <c:ptCount val="3"/>
                <c:pt idx="0">
                  <c:v>0.54713962387860504</c:v>
                </c:pt>
                <c:pt idx="1">
                  <c:v>0.17214193469778252</c:v>
                </c:pt>
                <c:pt idx="2">
                  <c:v>0.28071844142361241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C8-41D8-AF30-5C0C19D0A9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3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FC1FC-DCF8-4A35-8E7B-3F397447844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90D4-B519-44A7-BE41-A2A483352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49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B2B0022-A322-4FD2-A846-D74B8891D5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50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000" b="1" dirty="0"/>
          </a:p>
          <a:p>
            <a:r>
              <a:rPr lang="fr-FR" sz="2000" dirty="0"/>
              <a:t> Un fort taux de motorisation </a:t>
            </a:r>
            <a:r>
              <a:rPr lang="fr-FR" sz="2000" b="1" dirty="0"/>
              <a:t>: 95% des ménages</a:t>
            </a:r>
          </a:p>
          <a:p>
            <a:pPr lvl="1"/>
            <a:r>
              <a:rPr lang="fr-FR" sz="1800" b="1" dirty="0"/>
              <a:t>44%</a:t>
            </a:r>
            <a:r>
              <a:rPr lang="fr-FR" sz="1800" dirty="0"/>
              <a:t> des ménages possèdent </a:t>
            </a:r>
            <a:r>
              <a:rPr lang="fr-FR" sz="1800" b="1" dirty="0"/>
              <a:t>1 voiture seulement</a:t>
            </a:r>
          </a:p>
          <a:p>
            <a:pPr lvl="2"/>
            <a:r>
              <a:rPr lang="fr-FR" sz="1534" dirty="0"/>
              <a:t>vs 39% périurbain</a:t>
            </a:r>
          </a:p>
          <a:p>
            <a:pPr lvl="2"/>
            <a:r>
              <a:rPr lang="fr-FR" sz="1534" dirty="0"/>
              <a:t>vs 54% à Besançon</a:t>
            </a:r>
          </a:p>
          <a:p>
            <a:pPr lvl="1"/>
            <a:r>
              <a:rPr lang="fr-FR" sz="1800" b="1" dirty="0"/>
              <a:t>51% </a:t>
            </a:r>
            <a:r>
              <a:rPr lang="fr-FR" sz="1800" dirty="0"/>
              <a:t>des ménages sont </a:t>
            </a:r>
            <a:r>
              <a:rPr lang="fr-FR" sz="1800" b="1" dirty="0"/>
              <a:t>bimotorisés</a:t>
            </a:r>
            <a:r>
              <a:rPr lang="fr-FR" sz="1800" dirty="0"/>
              <a:t> </a:t>
            </a:r>
          </a:p>
          <a:p>
            <a:pPr lvl="2"/>
            <a:r>
              <a:rPr lang="fr-FR" sz="1534" dirty="0"/>
              <a:t>vs 55% périurbain</a:t>
            </a:r>
          </a:p>
          <a:p>
            <a:pPr lvl="2"/>
            <a:r>
              <a:rPr lang="fr-FR" sz="1534" dirty="0"/>
              <a:t>vs 18% à Besançon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 Seulement </a:t>
            </a:r>
            <a:r>
              <a:rPr lang="fr-FR" sz="2000" b="1" dirty="0"/>
              <a:t>5% </a:t>
            </a:r>
            <a:r>
              <a:rPr lang="fr-FR" sz="2000" dirty="0"/>
              <a:t>de ménages non motorisés contre </a:t>
            </a:r>
            <a:r>
              <a:rPr lang="fr-FR" sz="2000" b="1" dirty="0"/>
              <a:t>28% </a:t>
            </a:r>
            <a:r>
              <a:rPr lang="fr-FR" sz="2000" dirty="0"/>
              <a:t>à Besançon </a:t>
            </a:r>
            <a:br>
              <a:rPr lang="fr-FR" sz="2000" dirty="0"/>
            </a:br>
            <a:r>
              <a:rPr lang="fr-FR" sz="2000" dirty="0"/>
              <a:t>(</a:t>
            </a:r>
            <a:r>
              <a:rPr lang="fr-FR" sz="2000" b="1" dirty="0"/>
              <a:t>6% </a:t>
            </a:r>
            <a:r>
              <a:rPr lang="fr-FR" sz="2000" dirty="0"/>
              <a:t>en moyenne dans le périurbain Bisontin)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90D4-B519-44A7-BE41-A2A4833528C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5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2179503"/>
            <a:ext cx="4896000" cy="1324497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126000" rIns="432000" bIns="126000" anchor="b" anchorCtr="0">
            <a:spAutoFit/>
          </a:bodyPr>
          <a:lstStyle>
            <a:lvl1pPr marL="0" indent="0" algn="l">
              <a:lnSpc>
                <a:spcPct val="85000"/>
              </a:lnSpc>
              <a:spcAft>
                <a:spcPts val="533"/>
              </a:spcAft>
              <a:buNone/>
              <a:defRPr sz="4000">
                <a:solidFill>
                  <a:schemeClr val="tx2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533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333">
                <a:solidFill>
                  <a:schemeClr val="tx2"/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3600000"/>
            <a:ext cx="4896000" cy="720000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432000" tIns="0" rIns="432000" bIns="0" anchor="ctr" anchorCtr="0"/>
          <a:lstStyle>
            <a:lvl1pPr marL="0" indent="0">
              <a:lnSpc>
                <a:spcPct val="95000"/>
              </a:lnSpc>
              <a:spcAft>
                <a:spcPts val="133"/>
              </a:spcAft>
              <a:buFontTx/>
              <a:buNone/>
              <a:defRPr sz="1867">
                <a:solidFill>
                  <a:schemeClr val="bg1"/>
                </a:solidFill>
              </a:defRPr>
            </a:lvl1pPr>
            <a:lvl2pPr marL="0" indent="-287993">
              <a:lnSpc>
                <a:spcPct val="95000"/>
              </a:lnSpc>
              <a:spcBef>
                <a:spcPts val="133"/>
              </a:spcBef>
              <a:buSzPct val="150000"/>
              <a:buFontTx/>
              <a:buBlip>
                <a:blip r:embed="rId2"/>
              </a:buBlip>
              <a:defRPr sz="1333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Speaker</a:t>
            </a:r>
          </a:p>
          <a:p>
            <a:pPr lvl="1"/>
            <a:r>
              <a:rPr lang="fr-FR" dirty="0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416001"/>
            <a:ext cx="4896000" cy="555647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72000" rIns="432000" bIns="72000" anchor="t" anchorCtr="0">
            <a:spAutoFit/>
          </a:bodyPr>
          <a:lstStyle>
            <a:lvl1pPr marL="0" indent="0">
              <a:buFontTx/>
              <a:buNone/>
              <a:defRPr sz="1333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Direction de la marque </a:t>
            </a:r>
            <a:br>
              <a:rPr lang="fr-FR" dirty="0"/>
            </a:br>
            <a:r>
              <a:rPr lang="fr-FR" dirty="0"/>
              <a:t>et de la communication groupe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DA287AD8-53F6-40E7-AEE5-07EF64DC14E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9096000" y="5226000"/>
            <a:ext cx="3096000" cy="1632000"/>
          </a:xfrm>
          <a:custGeom>
            <a:avLst/>
            <a:gdLst>
              <a:gd name="connsiteX0" fmla="*/ 2335213 w 2335213"/>
              <a:gd name="connsiteY0" fmla="*/ 0 h 1228725"/>
              <a:gd name="connsiteX1" fmla="*/ 2335213 w 2335213"/>
              <a:gd name="connsiteY1" fmla="*/ 1228725 h 1228725"/>
              <a:gd name="connsiteX2" fmla="*/ 0 w 2335213"/>
              <a:gd name="connsiteY2" fmla="*/ 1228725 h 1228725"/>
              <a:gd name="connsiteX3" fmla="*/ 370684 w 2335213"/>
              <a:gd name="connsiteY3" fmla="*/ 70568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213" h="1228725">
                <a:moveTo>
                  <a:pt x="2335213" y="0"/>
                </a:moveTo>
                <a:lnTo>
                  <a:pt x="2335213" y="1228725"/>
                </a:lnTo>
                <a:lnTo>
                  <a:pt x="0" y="1228725"/>
                </a:lnTo>
                <a:cubicBezTo>
                  <a:pt x="0" y="987761"/>
                  <a:pt x="155170" y="783133"/>
                  <a:pt x="370684" y="7056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26782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960967" y="1964267"/>
            <a:ext cx="4560000" cy="4440000"/>
          </a:xfrm>
          <a:custGeom>
            <a:avLst/>
            <a:gdLst>
              <a:gd name="T0" fmla="*/ 0 w 3590"/>
              <a:gd name="T1" fmla="*/ 1748 h 3495"/>
              <a:gd name="T2" fmla="*/ 0 w 3590"/>
              <a:gd name="T3" fmla="*/ 1748 h 3495"/>
              <a:gd name="T4" fmla="*/ 500 w 3590"/>
              <a:gd name="T5" fmla="*/ 1037 h 3495"/>
              <a:gd name="T6" fmla="*/ 3377 w 3590"/>
              <a:gd name="T7" fmla="*/ 0 h 3495"/>
              <a:gd name="T8" fmla="*/ 3590 w 3590"/>
              <a:gd name="T9" fmla="*/ 595 h 3495"/>
              <a:gd name="T10" fmla="*/ 708 w 3590"/>
              <a:gd name="T11" fmla="*/ 1604 h 3495"/>
              <a:gd name="T12" fmla="*/ 608 w 3590"/>
              <a:gd name="T13" fmla="*/ 1748 h 3495"/>
              <a:gd name="T14" fmla="*/ 708 w 3590"/>
              <a:gd name="T15" fmla="*/ 1891 h 3495"/>
              <a:gd name="T16" fmla="*/ 3590 w 3590"/>
              <a:gd name="T17" fmla="*/ 2900 h 3495"/>
              <a:gd name="T18" fmla="*/ 3377 w 3590"/>
              <a:gd name="T19" fmla="*/ 3495 h 3495"/>
              <a:gd name="T20" fmla="*/ 500 w 3590"/>
              <a:gd name="T21" fmla="*/ 2458 h 3495"/>
              <a:gd name="T22" fmla="*/ 0 w 3590"/>
              <a:gd name="T23" fmla="*/ 1748 h 3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0" h="3495">
                <a:moveTo>
                  <a:pt x="0" y="1748"/>
                </a:moveTo>
                <a:lnTo>
                  <a:pt x="0" y="1748"/>
                </a:lnTo>
                <a:cubicBezTo>
                  <a:pt x="0" y="1420"/>
                  <a:pt x="208" y="1142"/>
                  <a:pt x="500" y="1037"/>
                </a:cubicBezTo>
                <a:lnTo>
                  <a:pt x="3377" y="0"/>
                </a:lnTo>
                <a:lnTo>
                  <a:pt x="3590" y="595"/>
                </a:lnTo>
                <a:lnTo>
                  <a:pt x="708" y="1604"/>
                </a:lnTo>
                <a:cubicBezTo>
                  <a:pt x="649" y="1626"/>
                  <a:pt x="608" y="1681"/>
                  <a:pt x="608" y="1748"/>
                </a:cubicBezTo>
                <a:cubicBezTo>
                  <a:pt x="608" y="1813"/>
                  <a:pt x="649" y="1870"/>
                  <a:pt x="708" y="1891"/>
                </a:cubicBezTo>
                <a:lnTo>
                  <a:pt x="3590" y="2900"/>
                </a:lnTo>
                <a:lnTo>
                  <a:pt x="3377" y="3495"/>
                </a:lnTo>
                <a:lnTo>
                  <a:pt x="500" y="2458"/>
                </a:lnTo>
                <a:cubicBezTo>
                  <a:pt x="208" y="2353"/>
                  <a:pt x="0" y="2075"/>
                  <a:pt x="0" y="1748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93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rgbClr val="824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6552000" y="0"/>
            <a:ext cx="4464000" cy="2688000"/>
          </a:xfrm>
          <a:custGeom>
            <a:avLst/>
            <a:gdLst>
              <a:gd name="T0" fmla="*/ 2629 w 3514"/>
              <a:gd name="T1" fmla="*/ 343 h 2116"/>
              <a:gd name="T2" fmla="*/ 2629 w 3514"/>
              <a:gd name="T3" fmla="*/ 343 h 2116"/>
              <a:gd name="T4" fmla="*/ 885 w 3514"/>
              <a:gd name="T5" fmla="*/ 343 h 2116"/>
              <a:gd name="T6" fmla="*/ 550 w 3514"/>
              <a:gd name="T7" fmla="*/ 8 h 2116"/>
              <a:gd name="T8" fmla="*/ 550 w 3514"/>
              <a:gd name="T9" fmla="*/ 0 h 2116"/>
              <a:gd name="T10" fmla="*/ 0 w 3514"/>
              <a:gd name="T11" fmla="*/ 0 h 2116"/>
              <a:gd name="T12" fmla="*/ 0 w 3514"/>
              <a:gd name="T13" fmla="*/ 8 h 2116"/>
              <a:gd name="T14" fmla="*/ 885 w 3514"/>
              <a:gd name="T15" fmla="*/ 894 h 2116"/>
              <a:gd name="T16" fmla="*/ 2629 w 3514"/>
              <a:gd name="T17" fmla="*/ 894 h 2116"/>
              <a:gd name="T18" fmla="*/ 2964 w 3514"/>
              <a:gd name="T19" fmla="*/ 1229 h 2116"/>
              <a:gd name="T20" fmla="*/ 2629 w 3514"/>
              <a:gd name="T21" fmla="*/ 1565 h 2116"/>
              <a:gd name="T22" fmla="*/ 237 w 3514"/>
              <a:gd name="T23" fmla="*/ 1565 h 2116"/>
              <a:gd name="T24" fmla="*/ 40 w 3514"/>
              <a:gd name="T25" fmla="*/ 2116 h 2116"/>
              <a:gd name="T26" fmla="*/ 2629 w 3514"/>
              <a:gd name="T27" fmla="*/ 2116 h 2116"/>
              <a:gd name="T28" fmla="*/ 3514 w 3514"/>
              <a:gd name="T29" fmla="*/ 1229 h 2116"/>
              <a:gd name="T30" fmla="*/ 2629 w 3514"/>
              <a:gd name="T31" fmla="*/ 343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14" h="2116">
                <a:moveTo>
                  <a:pt x="2629" y="343"/>
                </a:moveTo>
                <a:lnTo>
                  <a:pt x="2629" y="343"/>
                </a:lnTo>
                <a:lnTo>
                  <a:pt x="885" y="343"/>
                </a:lnTo>
                <a:cubicBezTo>
                  <a:pt x="700" y="343"/>
                  <a:pt x="550" y="193"/>
                  <a:pt x="550" y="8"/>
                </a:cubicBezTo>
                <a:cubicBezTo>
                  <a:pt x="550" y="5"/>
                  <a:pt x="550" y="3"/>
                  <a:pt x="550" y="0"/>
                </a:cubicBezTo>
                <a:lnTo>
                  <a:pt x="0" y="0"/>
                </a:lnTo>
                <a:cubicBezTo>
                  <a:pt x="0" y="3"/>
                  <a:pt x="0" y="5"/>
                  <a:pt x="0" y="8"/>
                </a:cubicBezTo>
                <a:cubicBezTo>
                  <a:pt x="0" y="495"/>
                  <a:pt x="393" y="891"/>
                  <a:pt x="885" y="894"/>
                </a:cubicBezTo>
                <a:lnTo>
                  <a:pt x="2629" y="894"/>
                </a:lnTo>
                <a:cubicBezTo>
                  <a:pt x="2814" y="894"/>
                  <a:pt x="2964" y="1044"/>
                  <a:pt x="2964" y="1229"/>
                </a:cubicBezTo>
                <a:cubicBezTo>
                  <a:pt x="2964" y="1414"/>
                  <a:pt x="2814" y="1565"/>
                  <a:pt x="2629" y="1565"/>
                </a:cubicBezTo>
                <a:lnTo>
                  <a:pt x="237" y="1565"/>
                </a:lnTo>
                <a:lnTo>
                  <a:pt x="40" y="2116"/>
                </a:lnTo>
                <a:lnTo>
                  <a:pt x="2629" y="2116"/>
                </a:lnTo>
                <a:cubicBezTo>
                  <a:pt x="3118" y="2116"/>
                  <a:pt x="3514" y="1719"/>
                  <a:pt x="3514" y="1229"/>
                </a:cubicBezTo>
                <a:cubicBezTo>
                  <a:pt x="3514" y="741"/>
                  <a:pt x="3121" y="346"/>
                  <a:pt x="2629" y="343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69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7890933" y="-4233"/>
            <a:ext cx="4318000" cy="3623733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33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24912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59241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gray">
          <a:xfrm>
            <a:off x="7890933" y="-4233"/>
            <a:ext cx="4318000" cy="3623733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2513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 userDrawn="1"/>
        </p:nvGrpSpPr>
        <p:grpSpPr bwMode="gray">
          <a:xfrm>
            <a:off x="8703734" y="1968500"/>
            <a:ext cx="3507317" cy="3805767"/>
            <a:chOff x="6527800" y="1476375"/>
            <a:chExt cx="2630488" cy="2854325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gray">
            <a:xfrm>
              <a:off x="6527800" y="1476375"/>
              <a:ext cx="2630488" cy="1708150"/>
            </a:xfrm>
            <a:custGeom>
              <a:avLst/>
              <a:gdLst>
                <a:gd name="T0" fmla="*/ 883 w 2740"/>
                <a:gd name="T1" fmla="*/ 1766 h 1787"/>
                <a:gd name="T2" fmla="*/ 883 w 2740"/>
                <a:gd name="T3" fmla="*/ 1766 h 1787"/>
                <a:gd name="T4" fmla="*/ 2623 w 2740"/>
                <a:gd name="T5" fmla="*/ 1766 h 1787"/>
                <a:gd name="T6" fmla="*/ 2740 w 2740"/>
                <a:gd name="T7" fmla="*/ 1787 h 1787"/>
                <a:gd name="T8" fmla="*/ 2740 w 2740"/>
                <a:gd name="T9" fmla="*/ 1225 h 1787"/>
                <a:gd name="T10" fmla="*/ 2623 w 2740"/>
                <a:gd name="T11" fmla="*/ 1217 h 1787"/>
                <a:gd name="T12" fmla="*/ 883 w 2740"/>
                <a:gd name="T13" fmla="*/ 1217 h 1787"/>
                <a:gd name="T14" fmla="*/ 548 w 2740"/>
                <a:gd name="T15" fmla="*/ 882 h 1787"/>
                <a:gd name="T16" fmla="*/ 883 w 2740"/>
                <a:gd name="T17" fmla="*/ 548 h 1787"/>
                <a:gd name="T18" fmla="*/ 2740 w 2740"/>
                <a:gd name="T19" fmla="*/ 548 h 1787"/>
                <a:gd name="T20" fmla="*/ 2740 w 2740"/>
                <a:gd name="T21" fmla="*/ 0 h 1787"/>
                <a:gd name="T22" fmla="*/ 883 w 2740"/>
                <a:gd name="T23" fmla="*/ 0 h 1787"/>
                <a:gd name="T24" fmla="*/ 0 w 2740"/>
                <a:gd name="T25" fmla="*/ 882 h 1787"/>
                <a:gd name="T26" fmla="*/ 883 w 2740"/>
                <a:gd name="T27" fmla="*/ 176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0" h="1787">
                  <a:moveTo>
                    <a:pt x="883" y="1766"/>
                  </a:moveTo>
                  <a:lnTo>
                    <a:pt x="883" y="1766"/>
                  </a:lnTo>
                  <a:lnTo>
                    <a:pt x="2623" y="1766"/>
                  </a:lnTo>
                  <a:cubicBezTo>
                    <a:pt x="2664" y="1766"/>
                    <a:pt x="2703" y="1774"/>
                    <a:pt x="2740" y="1787"/>
                  </a:cubicBezTo>
                  <a:lnTo>
                    <a:pt x="2740" y="1225"/>
                  </a:lnTo>
                  <a:cubicBezTo>
                    <a:pt x="2702" y="1220"/>
                    <a:pt x="2663" y="1217"/>
                    <a:pt x="2623" y="1217"/>
                  </a:cubicBezTo>
                  <a:lnTo>
                    <a:pt x="883" y="1217"/>
                  </a:lnTo>
                  <a:cubicBezTo>
                    <a:pt x="698" y="1217"/>
                    <a:pt x="548" y="1067"/>
                    <a:pt x="548" y="882"/>
                  </a:cubicBezTo>
                  <a:cubicBezTo>
                    <a:pt x="548" y="698"/>
                    <a:pt x="698" y="548"/>
                    <a:pt x="883" y="548"/>
                  </a:cubicBezTo>
                  <a:lnTo>
                    <a:pt x="2740" y="548"/>
                  </a:lnTo>
                  <a:lnTo>
                    <a:pt x="2740" y="0"/>
                  </a:lnTo>
                  <a:lnTo>
                    <a:pt x="883" y="0"/>
                  </a:lnTo>
                  <a:cubicBezTo>
                    <a:pt x="395" y="0"/>
                    <a:pt x="0" y="394"/>
                    <a:pt x="0" y="882"/>
                  </a:cubicBezTo>
                  <a:cubicBezTo>
                    <a:pt x="0" y="1369"/>
                    <a:pt x="392" y="1764"/>
                    <a:pt x="883" y="176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6565900" y="3784600"/>
              <a:ext cx="2592388" cy="546100"/>
            </a:xfrm>
            <a:custGeom>
              <a:avLst/>
              <a:gdLst>
                <a:gd name="T0" fmla="*/ 2700 w 2700"/>
                <a:gd name="T1" fmla="*/ 0 h 571"/>
                <a:gd name="T2" fmla="*/ 2700 w 2700"/>
                <a:gd name="T3" fmla="*/ 0 h 571"/>
                <a:gd name="T4" fmla="*/ 2583 w 2700"/>
                <a:gd name="T5" fmla="*/ 21 h 571"/>
                <a:gd name="T6" fmla="*/ 196 w 2700"/>
                <a:gd name="T7" fmla="*/ 21 h 571"/>
                <a:gd name="T8" fmla="*/ 0 w 2700"/>
                <a:gd name="T9" fmla="*/ 571 h 571"/>
                <a:gd name="T10" fmla="*/ 2583 w 2700"/>
                <a:gd name="T11" fmla="*/ 571 h 571"/>
                <a:gd name="T12" fmla="*/ 2700 w 2700"/>
                <a:gd name="T13" fmla="*/ 563 h 571"/>
                <a:gd name="T14" fmla="*/ 2700 w 2700"/>
                <a:gd name="T1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0" h="571">
                  <a:moveTo>
                    <a:pt x="2700" y="0"/>
                  </a:moveTo>
                  <a:lnTo>
                    <a:pt x="2700" y="0"/>
                  </a:lnTo>
                  <a:cubicBezTo>
                    <a:pt x="2663" y="14"/>
                    <a:pt x="2624" y="21"/>
                    <a:pt x="2583" y="21"/>
                  </a:cubicBezTo>
                  <a:lnTo>
                    <a:pt x="196" y="21"/>
                  </a:lnTo>
                  <a:lnTo>
                    <a:pt x="0" y="571"/>
                  </a:lnTo>
                  <a:lnTo>
                    <a:pt x="2583" y="571"/>
                  </a:lnTo>
                  <a:cubicBezTo>
                    <a:pt x="2623" y="571"/>
                    <a:pt x="2661" y="568"/>
                    <a:pt x="2700" y="563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91406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text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gray">
          <a:xfrm>
            <a:off x="1" y="1803401"/>
            <a:ext cx="2131484" cy="3471333"/>
          </a:xfrm>
          <a:custGeom>
            <a:avLst/>
            <a:gdLst>
              <a:gd name="T0" fmla="*/ 1004 w 1662"/>
              <a:gd name="T1" fmla="*/ 0 h 2720"/>
              <a:gd name="T2" fmla="*/ 1004 w 1662"/>
              <a:gd name="T3" fmla="*/ 0 h 2720"/>
              <a:gd name="T4" fmla="*/ 53 w 1662"/>
              <a:gd name="T5" fmla="*/ 0 h 2720"/>
              <a:gd name="T6" fmla="*/ 0 w 1662"/>
              <a:gd name="T7" fmla="*/ 3 h 2720"/>
              <a:gd name="T8" fmla="*/ 0 w 1662"/>
              <a:gd name="T9" fmla="*/ 423 h 2720"/>
              <a:gd name="T10" fmla="*/ 53 w 1662"/>
              <a:gd name="T11" fmla="*/ 417 h 2720"/>
              <a:gd name="T12" fmla="*/ 1004 w 1662"/>
              <a:gd name="T13" fmla="*/ 417 h 2720"/>
              <a:gd name="T14" fmla="*/ 1245 w 1662"/>
              <a:gd name="T15" fmla="*/ 658 h 2720"/>
              <a:gd name="T16" fmla="*/ 1245 w 1662"/>
              <a:gd name="T17" fmla="*/ 2061 h 2720"/>
              <a:gd name="T18" fmla="*/ 1004 w 1662"/>
              <a:gd name="T19" fmla="*/ 2303 h 2720"/>
              <a:gd name="T20" fmla="*/ 53 w 1662"/>
              <a:gd name="T21" fmla="*/ 2303 h 2720"/>
              <a:gd name="T22" fmla="*/ 0 w 1662"/>
              <a:gd name="T23" fmla="*/ 2297 h 2720"/>
              <a:gd name="T24" fmla="*/ 0 w 1662"/>
              <a:gd name="T25" fmla="*/ 2718 h 2720"/>
              <a:gd name="T26" fmla="*/ 53 w 1662"/>
              <a:gd name="T27" fmla="*/ 2720 h 2720"/>
              <a:gd name="T28" fmla="*/ 1004 w 1662"/>
              <a:gd name="T29" fmla="*/ 2720 h 2720"/>
              <a:gd name="T30" fmla="*/ 1662 w 1662"/>
              <a:gd name="T31" fmla="*/ 2061 h 2720"/>
              <a:gd name="T32" fmla="*/ 1662 w 1662"/>
              <a:gd name="T33" fmla="*/ 658 h 2720"/>
              <a:gd name="T34" fmla="*/ 1004 w 1662"/>
              <a:gd name="T35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4723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016000" y="1680000"/>
            <a:ext cx="384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017272" y="5973283"/>
            <a:ext cx="384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734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245183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016000" y="1680000"/>
            <a:ext cx="384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017272" y="5973283"/>
            <a:ext cx="384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734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469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179503"/>
            <a:ext cx="4896000" cy="1324497"/>
          </a:xfrm>
          <a:solidFill>
            <a:schemeClr val="tx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44000" tIns="126000" rIns="144000" bIns="126000" anchor="b" anchorCtr="0">
            <a:spAutoFit/>
          </a:bodyPr>
          <a:lstStyle>
            <a:lvl1pPr marL="0" indent="0" algn="l">
              <a:lnSpc>
                <a:spcPct val="85000"/>
              </a:lnSpc>
              <a:spcAft>
                <a:spcPts val="533"/>
              </a:spcAft>
              <a:buNone/>
              <a:defRPr sz="4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533"/>
              </a:spcAft>
              <a:buNone/>
              <a:defRPr sz="1867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333">
                <a:solidFill>
                  <a:schemeClr val="bg1"/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FR" dirty="0"/>
              <a:t>Texte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3600000"/>
            <a:ext cx="4896000" cy="720000"/>
          </a:xfrm>
          <a:solidFill>
            <a:schemeClr val="bg1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144000" tIns="0" rIns="432000" bIns="0" anchor="ctr" anchorCtr="0"/>
          <a:lstStyle>
            <a:lvl1pPr marL="0" indent="0">
              <a:lnSpc>
                <a:spcPct val="95000"/>
              </a:lnSpc>
              <a:spcAft>
                <a:spcPts val="133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-287993">
              <a:lnSpc>
                <a:spcPct val="95000"/>
              </a:lnSpc>
              <a:spcBef>
                <a:spcPts val="133"/>
              </a:spcBef>
              <a:buSzPct val="150000"/>
              <a:buFontTx/>
              <a:buBlip>
                <a:blip r:embed="rId2"/>
              </a:buBlip>
              <a:defRPr sz="1333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Speaker</a:t>
            </a:r>
          </a:p>
          <a:p>
            <a:pPr lvl="1"/>
            <a:r>
              <a:rPr lang="fr-FR" dirty="0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4416001"/>
            <a:ext cx="4896000" cy="555647"/>
          </a:xfrm>
          <a:solidFill>
            <a:schemeClr val="tx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44000" tIns="72000" rIns="432000" bIns="72000" anchor="t" anchorCtr="0">
            <a:spAutoFit/>
          </a:bodyPr>
          <a:lstStyle>
            <a:lvl1pPr marL="0" indent="0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la marque </a:t>
            </a:r>
            <a:br>
              <a:rPr lang="fr-FR" dirty="0"/>
            </a:br>
            <a:r>
              <a:rPr lang="fr-FR" dirty="0"/>
              <a:t>et de la communication groupe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0F1DB120-0B8A-4292-97A1-05CD7B21271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9393600" y="979200"/>
            <a:ext cx="2798400" cy="2755200"/>
          </a:xfrm>
          <a:custGeom>
            <a:avLst/>
            <a:gdLst>
              <a:gd name="connsiteX0" fmla="*/ 2081213 w 2081213"/>
              <a:gd name="connsiteY0" fmla="*/ 0 h 2111375"/>
              <a:gd name="connsiteX1" fmla="*/ 2081213 w 2081213"/>
              <a:gd name="connsiteY1" fmla="*/ 2111375 h 2111375"/>
              <a:gd name="connsiteX2" fmla="*/ 287726 w 2081213"/>
              <a:gd name="connsiteY2" fmla="*/ 1462827 h 2111375"/>
              <a:gd name="connsiteX3" fmla="*/ 0 w 2081213"/>
              <a:gd name="connsiteY3" fmla="*/ 1055688 h 2111375"/>
              <a:gd name="connsiteX4" fmla="*/ 287726 w 2081213"/>
              <a:gd name="connsiteY4" fmla="*/ 648549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213" h="2111375">
                <a:moveTo>
                  <a:pt x="2081213" y="0"/>
                </a:moveTo>
                <a:lnTo>
                  <a:pt x="2081213" y="2111375"/>
                </a:lnTo>
                <a:lnTo>
                  <a:pt x="287726" y="1462827"/>
                </a:lnTo>
                <a:cubicBezTo>
                  <a:pt x="119886" y="1403432"/>
                  <a:pt x="0" y="1243450"/>
                  <a:pt x="0" y="1055688"/>
                </a:cubicBezTo>
                <a:cubicBezTo>
                  <a:pt x="0" y="867925"/>
                  <a:pt x="119886" y="707943"/>
                  <a:pt x="287726" y="64854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26797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 userDrawn="1"/>
        </p:nvGrpSpPr>
        <p:grpSpPr bwMode="gray">
          <a:xfrm>
            <a:off x="0" y="1968500"/>
            <a:ext cx="3524251" cy="3788835"/>
            <a:chOff x="0" y="1476375"/>
            <a:chExt cx="2643188" cy="2841626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0" y="1476375"/>
              <a:ext cx="2209800" cy="558800"/>
            </a:xfrm>
            <a:custGeom>
              <a:avLst/>
              <a:gdLst>
                <a:gd name="T0" fmla="*/ 0 w 2306"/>
                <a:gd name="T1" fmla="*/ 584 h 584"/>
                <a:gd name="T2" fmla="*/ 0 w 2306"/>
                <a:gd name="T3" fmla="*/ 584 h 584"/>
                <a:gd name="T4" fmla="*/ 157 w 2306"/>
                <a:gd name="T5" fmla="*/ 544 h 584"/>
                <a:gd name="T6" fmla="*/ 2112 w 2306"/>
                <a:gd name="T7" fmla="*/ 544 h 584"/>
                <a:gd name="T8" fmla="*/ 2306 w 2306"/>
                <a:gd name="T9" fmla="*/ 0 h 584"/>
                <a:gd name="T10" fmla="*/ 157 w 2306"/>
                <a:gd name="T11" fmla="*/ 0 h 584"/>
                <a:gd name="T12" fmla="*/ 0 w 2306"/>
                <a:gd name="T13" fmla="*/ 13 h 584"/>
                <a:gd name="T14" fmla="*/ 0 w 2306"/>
                <a:gd name="T1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6" h="584">
                  <a:moveTo>
                    <a:pt x="0" y="584"/>
                  </a:moveTo>
                  <a:lnTo>
                    <a:pt x="0" y="584"/>
                  </a:lnTo>
                  <a:cubicBezTo>
                    <a:pt x="46" y="559"/>
                    <a:pt x="100" y="544"/>
                    <a:pt x="157" y="544"/>
                  </a:cubicBezTo>
                  <a:lnTo>
                    <a:pt x="2112" y="544"/>
                  </a:lnTo>
                  <a:lnTo>
                    <a:pt x="2306" y="0"/>
                  </a:lnTo>
                  <a:lnTo>
                    <a:pt x="157" y="0"/>
                  </a:lnTo>
                  <a:cubicBezTo>
                    <a:pt x="103" y="0"/>
                    <a:pt x="51" y="4"/>
                    <a:pt x="0" y="13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0" y="2595563"/>
              <a:ext cx="2643188" cy="1722438"/>
            </a:xfrm>
            <a:custGeom>
              <a:avLst/>
              <a:gdLst>
                <a:gd name="T0" fmla="*/ 1883 w 2759"/>
                <a:gd name="T1" fmla="*/ 40 h 1797"/>
                <a:gd name="T2" fmla="*/ 1883 w 2759"/>
                <a:gd name="T3" fmla="*/ 40 h 1797"/>
                <a:gd name="T4" fmla="*/ 157 w 2759"/>
                <a:gd name="T5" fmla="*/ 40 h 1797"/>
                <a:gd name="T6" fmla="*/ 0 w 2759"/>
                <a:gd name="T7" fmla="*/ 0 h 1797"/>
                <a:gd name="T8" fmla="*/ 0 w 2759"/>
                <a:gd name="T9" fmla="*/ 571 h 1797"/>
                <a:gd name="T10" fmla="*/ 157 w 2759"/>
                <a:gd name="T11" fmla="*/ 586 h 1797"/>
                <a:gd name="T12" fmla="*/ 1883 w 2759"/>
                <a:gd name="T13" fmla="*/ 586 h 1797"/>
                <a:gd name="T14" fmla="*/ 2214 w 2759"/>
                <a:gd name="T15" fmla="*/ 918 h 1797"/>
                <a:gd name="T16" fmla="*/ 1883 w 2759"/>
                <a:gd name="T17" fmla="*/ 1251 h 1797"/>
                <a:gd name="T18" fmla="*/ 0 w 2759"/>
                <a:gd name="T19" fmla="*/ 1251 h 1797"/>
                <a:gd name="T20" fmla="*/ 0 w 2759"/>
                <a:gd name="T21" fmla="*/ 1797 h 1797"/>
                <a:gd name="T22" fmla="*/ 1883 w 2759"/>
                <a:gd name="T23" fmla="*/ 1797 h 1797"/>
                <a:gd name="T24" fmla="*/ 2759 w 2759"/>
                <a:gd name="T25" fmla="*/ 918 h 1797"/>
                <a:gd name="T26" fmla="*/ 1883 w 2759"/>
                <a:gd name="T27" fmla="*/ 4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9" h="1797">
                  <a:moveTo>
                    <a:pt x="1883" y="40"/>
                  </a:moveTo>
                  <a:lnTo>
                    <a:pt x="1883" y="40"/>
                  </a:lnTo>
                  <a:lnTo>
                    <a:pt x="157" y="40"/>
                  </a:lnTo>
                  <a:cubicBezTo>
                    <a:pt x="100" y="40"/>
                    <a:pt x="46" y="26"/>
                    <a:pt x="0" y="0"/>
                  </a:cubicBezTo>
                  <a:lnTo>
                    <a:pt x="0" y="571"/>
                  </a:lnTo>
                  <a:cubicBezTo>
                    <a:pt x="50" y="580"/>
                    <a:pt x="103" y="586"/>
                    <a:pt x="157" y="586"/>
                  </a:cubicBezTo>
                  <a:lnTo>
                    <a:pt x="1883" y="586"/>
                  </a:lnTo>
                  <a:cubicBezTo>
                    <a:pt x="2066" y="586"/>
                    <a:pt x="2214" y="735"/>
                    <a:pt x="2214" y="918"/>
                  </a:cubicBezTo>
                  <a:cubicBezTo>
                    <a:pt x="2214" y="1102"/>
                    <a:pt x="2066" y="1251"/>
                    <a:pt x="1883" y="1251"/>
                  </a:cubicBezTo>
                  <a:lnTo>
                    <a:pt x="0" y="1251"/>
                  </a:lnTo>
                  <a:lnTo>
                    <a:pt x="0" y="1797"/>
                  </a:lnTo>
                  <a:lnTo>
                    <a:pt x="1883" y="1797"/>
                  </a:lnTo>
                  <a:cubicBezTo>
                    <a:pt x="2366" y="1797"/>
                    <a:pt x="2759" y="1403"/>
                    <a:pt x="2759" y="918"/>
                  </a:cubicBezTo>
                  <a:cubicBezTo>
                    <a:pt x="2759" y="435"/>
                    <a:pt x="2369" y="43"/>
                    <a:pt x="1883" y="4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734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016000" y="1680000"/>
            <a:ext cx="384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017272" y="5973283"/>
            <a:ext cx="384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7817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gray">
          <a:xfrm>
            <a:off x="1" y="1803401"/>
            <a:ext cx="2131484" cy="3471333"/>
          </a:xfrm>
          <a:custGeom>
            <a:avLst/>
            <a:gdLst>
              <a:gd name="T0" fmla="*/ 1004 w 1662"/>
              <a:gd name="T1" fmla="*/ 0 h 2720"/>
              <a:gd name="T2" fmla="*/ 1004 w 1662"/>
              <a:gd name="T3" fmla="*/ 0 h 2720"/>
              <a:gd name="T4" fmla="*/ 53 w 1662"/>
              <a:gd name="T5" fmla="*/ 0 h 2720"/>
              <a:gd name="T6" fmla="*/ 0 w 1662"/>
              <a:gd name="T7" fmla="*/ 3 h 2720"/>
              <a:gd name="T8" fmla="*/ 0 w 1662"/>
              <a:gd name="T9" fmla="*/ 423 h 2720"/>
              <a:gd name="T10" fmla="*/ 53 w 1662"/>
              <a:gd name="T11" fmla="*/ 417 h 2720"/>
              <a:gd name="T12" fmla="*/ 1004 w 1662"/>
              <a:gd name="T13" fmla="*/ 417 h 2720"/>
              <a:gd name="T14" fmla="*/ 1245 w 1662"/>
              <a:gd name="T15" fmla="*/ 658 h 2720"/>
              <a:gd name="T16" fmla="*/ 1245 w 1662"/>
              <a:gd name="T17" fmla="*/ 2061 h 2720"/>
              <a:gd name="T18" fmla="*/ 1004 w 1662"/>
              <a:gd name="T19" fmla="*/ 2303 h 2720"/>
              <a:gd name="T20" fmla="*/ 53 w 1662"/>
              <a:gd name="T21" fmla="*/ 2303 h 2720"/>
              <a:gd name="T22" fmla="*/ 0 w 1662"/>
              <a:gd name="T23" fmla="*/ 2297 h 2720"/>
              <a:gd name="T24" fmla="*/ 0 w 1662"/>
              <a:gd name="T25" fmla="*/ 2718 h 2720"/>
              <a:gd name="T26" fmla="*/ 53 w 1662"/>
              <a:gd name="T27" fmla="*/ 2720 h 2720"/>
              <a:gd name="T28" fmla="*/ 1004 w 1662"/>
              <a:gd name="T29" fmla="*/ 2720 h 2720"/>
              <a:gd name="T30" fmla="*/ 1662 w 1662"/>
              <a:gd name="T31" fmla="*/ 2061 h 2720"/>
              <a:gd name="T32" fmla="*/ 1662 w 1662"/>
              <a:gd name="T33" fmla="*/ 658 h 2720"/>
              <a:gd name="T34" fmla="*/ 1004 w 1662"/>
              <a:gd name="T35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734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016000" y="1680000"/>
            <a:ext cx="384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017272" y="5973283"/>
            <a:ext cx="384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0173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542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1680000"/>
            <a:ext cx="576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96000" y="5973283"/>
            <a:ext cx="576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21295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542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1680000"/>
            <a:ext cx="576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96000" y="5973283"/>
            <a:ext cx="576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49322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gray">
          <a:xfrm>
            <a:off x="1" y="1803401"/>
            <a:ext cx="2131484" cy="3471333"/>
          </a:xfrm>
          <a:custGeom>
            <a:avLst/>
            <a:gdLst>
              <a:gd name="T0" fmla="*/ 1004 w 1662"/>
              <a:gd name="T1" fmla="*/ 0 h 2720"/>
              <a:gd name="T2" fmla="*/ 1004 w 1662"/>
              <a:gd name="T3" fmla="*/ 0 h 2720"/>
              <a:gd name="T4" fmla="*/ 53 w 1662"/>
              <a:gd name="T5" fmla="*/ 0 h 2720"/>
              <a:gd name="T6" fmla="*/ 0 w 1662"/>
              <a:gd name="T7" fmla="*/ 3 h 2720"/>
              <a:gd name="T8" fmla="*/ 0 w 1662"/>
              <a:gd name="T9" fmla="*/ 423 h 2720"/>
              <a:gd name="T10" fmla="*/ 53 w 1662"/>
              <a:gd name="T11" fmla="*/ 417 h 2720"/>
              <a:gd name="T12" fmla="*/ 1004 w 1662"/>
              <a:gd name="T13" fmla="*/ 417 h 2720"/>
              <a:gd name="T14" fmla="*/ 1245 w 1662"/>
              <a:gd name="T15" fmla="*/ 658 h 2720"/>
              <a:gd name="T16" fmla="*/ 1245 w 1662"/>
              <a:gd name="T17" fmla="*/ 2061 h 2720"/>
              <a:gd name="T18" fmla="*/ 1004 w 1662"/>
              <a:gd name="T19" fmla="*/ 2303 h 2720"/>
              <a:gd name="T20" fmla="*/ 53 w 1662"/>
              <a:gd name="T21" fmla="*/ 2303 h 2720"/>
              <a:gd name="T22" fmla="*/ 0 w 1662"/>
              <a:gd name="T23" fmla="*/ 2297 h 2720"/>
              <a:gd name="T24" fmla="*/ 0 w 1662"/>
              <a:gd name="T25" fmla="*/ 2718 h 2720"/>
              <a:gd name="T26" fmla="*/ 53 w 1662"/>
              <a:gd name="T27" fmla="*/ 2720 h 2720"/>
              <a:gd name="T28" fmla="*/ 1004 w 1662"/>
              <a:gd name="T29" fmla="*/ 2720 h 2720"/>
              <a:gd name="T30" fmla="*/ 1662 w 1662"/>
              <a:gd name="T31" fmla="*/ 2061 h 2720"/>
              <a:gd name="T32" fmla="*/ 1662 w 1662"/>
              <a:gd name="T33" fmla="*/ 658 h 2720"/>
              <a:gd name="T34" fmla="*/ 1004 w 1662"/>
              <a:gd name="T35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2" h="2720">
                <a:moveTo>
                  <a:pt x="1004" y="0"/>
                </a:moveTo>
                <a:lnTo>
                  <a:pt x="1004" y="0"/>
                </a:lnTo>
                <a:lnTo>
                  <a:pt x="53" y="0"/>
                </a:lnTo>
                <a:cubicBezTo>
                  <a:pt x="35" y="0"/>
                  <a:pt x="17" y="1"/>
                  <a:pt x="0" y="3"/>
                </a:cubicBezTo>
                <a:lnTo>
                  <a:pt x="0" y="423"/>
                </a:lnTo>
                <a:cubicBezTo>
                  <a:pt x="17" y="419"/>
                  <a:pt x="35" y="417"/>
                  <a:pt x="53" y="417"/>
                </a:cubicBezTo>
                <a:lnTo>
                  <a:pt x="1004" y="417"/>
                </a:lnTo>
                <a:cubicBezTo>
                  <a:pt x="1137" y="417"/>
                  <a:pt x="1245" y="525"/>
                  <a:pt x="1245" y="658"/>
                </a:cubicBezTo>
                <a:lnTo>
                  <a:pt x="1245" y="2061"/>
                </a:lnTo>
                <a:cubicBezTo>
                  <a:pt x="1245" y="2195"/>
                  <a:pt x="1137" y="2303"/>
                  <a:pt x="1004" y="2303"/>
                </a:cubicBezTo>
                <a:lnTo>
                  <a:pt x="53" y="2303"/>
                </a:lnTo>
                <a:cubicBezTo>
                  <a:pt x="35" y="2303"/>
                  <a:pt x="17" y="2301"/>
                  <a:pt x="0" y="2297"/>
                </a:cubicBezTo>
                <a:lnTo>
                  <a:pt x="0" y="2718"/>
                </a:lnTo>
                <a:cubicBezTo>
                  <a:pt x="17" y="2720"/>
                  <a:pt x="35" y="2720"/>
                  <a:pt x="53" y="2720"/>
                </a:cubicBezTo>
                <a:lnTo>
                  <a:pt x="1004" y="2720"/>
                </a:lnTo>
                <a:cubicBezTo>
                  <a:pt x="1368" y="2720"/>
                  <a:pt x="1662" y="2425"/>
                  <a:pt x="1662" y="2061"/>
                </a:cubicBezTo>
                <a:lnTo>
                  <a:pt x="1662" y="658"/>
                </a:lnTo>
                <a:cubicBezTo>
                  <a:pt x="1662" y="294"/>
                  <a:pt x="1368" y="0"/>
                  <a:pt x="1004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542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1680000"/>
            <a:ext cx="576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96000" y="5973283"/>
            <a:ext cx="576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69199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 bwMode="gray">
          <a:xfrm>
            <a:off x="0" y="1968500"/>
            <a:ext cx="3524251" cy="3788835"/>
            <a:chOff x="0" y="1476375"/>
            <a:chExt cx="2643188" cy="2841626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0" y="1476375"/>
              <a:ext cx="2209800" cy="558800"/>
            </a:xfrm>
            <a:custGeom>
              <a:avLst/>
              <a:gdLst>
                <a:gd name="T0" fmla="*/ 0 w 2306"/>
                <a:gd name="T1" fmla="*/ 584 h 584"/>
                <a:gd name="T2" fmla="*/ 0 w 2306"/>
                <a:gd name="T3" fmla="*/ 584 h 584"/>
                <a:gd name="T4" fmla="*/ 157 w 2306"/>
                <a:gd name="T5" fmla="*/ 544 h 584"/>
                <a:gd name="T6" fmla="*/ 2112 w 2306"/>
                <a:gd name="T7" fmla="*/ 544 h 584"/>
                <a:gd name="T8" fmla="*/ 2306 w 2306"/>
                <a:gd name="T9" fmla="*/ 0 h 584"/>
                <a:gd name="T10" fmla="*/ 157 w 2306"/>
                <a:gd name="T11" fmla="*/ 0 h 584"/>
                <a:gd name="T12" fmla="*/ 0 w 2306"/>
                <a:gd name="T13" fmla="*/ 13 h 584"/>
                <a:gd name="T14" fmla="*/ 0 w 2306"/>
                <a:gd name="T1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6" h="584">
                  <a:moveTo>
                    <a:pt x="0" y="584"/>
                  </a:moveTo>
                  <a:lnTo>
                    <a:pt x="0" y="584"/>
                  </a:lnTo>
                  <a:cubicBezTo>
                    <a:pt x="46" y="559"/>
                    <a:pt x="100" y="544"/>
                    <a:pt x="157" y="544"/>
                  </a:cubicBezTo>
                  <a:lnTo>
                    <a:pt x="2112" y="544"/>
                  </a:lnTo>
                  <a:lnTo>
                    <a:pt x="2306" y="0"/>
                  </a:lnTo>
                  <a:lnTo>
                    <a:pt x="157" y="0"/>
                  </a:lnTo>
                  <a:cubicBezTo>
                    <a:pt x="103" y="0"/>
                    <a:pt x="51" y="4"/>
                    <a:pt x="0" y="13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0" y="2595563"/>
              <a:ext cx="2643188" cy="1722438"/>
            </a:xfrm>
            <a:custGeom>
              <a:avLst/>
              <a:gdLst>
                <a:gd name="T0" fmla="*/ 1883 w 2759"/>
                <a:gd name="T1" fmla="*/ 40 h 1797"/>
                <a:gd name="T2" fmla="*/ 1883 w 2759"/>
                <a:gd name="T3" fmla="*/ 40 h 1797"/>
                <a:gd name="T4" fmla="*/ 157 w 2759"/>
                <a:gd name="T5" fmla="*/ 40 h 1797"/>
                <a:gd name="T6" fmla="*/ 0 w 2759"/>
                <a:gd name="T7" fmla="*/ 0 h 1797"/>
                <a:gd name="T8" fmla="*/ 0 w 2759"/>
                <a:gd name="T9" fmla="*/ 571 h 1797"/>
                <a:gd name="T10" fmla="*/ 157 w 2759"/>
                <a:gd name="T11" fmla="*/ 586 h 1797"/>
                <a:gd name="T12" fmla="*/ 1883 w 2759"/>
                <a:gd name="T13" fmla="*/ 586 h 1797"/>
                <a:gd name="T14" fmla="*/ 2214 w 2759"/>
                <a:gd name="T15" fmla="*/ 918 h 1797"/>
                <a:gd name="T16" fmla="*/ 1883 w 2759"/>
                <a:gd name="T17" fmla="*/ 1251 h 1797"/>
                <a:gd name="T18" fmla="*/ 0 w 2759"/>
                <a:gd name="T19" fmla="*/ 1251 h 1797"/>
                <a:gd name="T20" fmla="*/ 0 w 2759"/>
                <a:gd name="T21" fmla="*/ 1797 h 1797"/>
                <a:gd name="T22" fmla="*/ 1883 w 2759"/>
                <a:gd name="T23" fmla="*/ 1797 h 1797"/>
                <a:gd name="T24" fmla="*/ 2759 w 2759"/>
                <a:gd name="T25" fmla="*/ 918 h 1797"/>
                <a:gd name="T26" fmla="*/ 1883 w 2759"/>
                <a:gd name="T27" fmla="*/ 4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9" h="1797">
                  <a:moveTo>
                    <a:pt x="1883" y="40"/>
                  </a:moveTo>
                  <a:lnTo>
                    <a:pt x="1883" y="40"/>
                  </a:lnTo>
                  <a:lnTo>
                    <a:pt x="157" y="40"/>
                  </a:lnTo>
                  <a:cubicBezTo>
                    <a:pt x="100" y="40"/>
                    <a:pt x="46" y="26"/>
                    <a:pt x="0" y="0"/>
                  </a:cubicBezTo>
                  <a:lnTo>
                    <a:pt x="0" y="571"/>
                  </a:lnTo>
                  <a:cubicBezTo>
                    <a:pt x="50" y="580"/>
                    <a:pt x="103" y="586"/>
                    <a:pt x="157" y="586"/>
                  </a:cubicBezTo>
                  <a:lnTo>
                    <a:pt x="1883" y="586"/>
                  </a:lnTo>
                  <a:cubicBezTo>
                    <a:pt x="2066" y="586"/>
                    <a:pt x="2214" y="735"/>
                    <a:pt x="2214" y="918"/>
                  </a:cubicBezTo>
                  <a:cubicBezTo>
                    <a:pt x="2214" y="1102"/>
                    <a:pt x="2066" y="1251"/>
                    <a:pt x="1883" y="1251"/>
                  </a:cubicBezTo>
                  <a:lnTo>
                    <a:pt x="0" y="1251"/>
                  </a:lnTo>
                  <a:lnTo>
                    <a:pt x="0" y="1797"/>
                  </a:lnTo>
                  <a:lnTo>
                    <a:pt x="1883" y="1797"/>
                  </a:lnTo>
                  <a:cubicBezTo>
                    <a:pt x="2366" y="1797"/>
                    <a:pt x="2759" y="1403"/>
                    <a:pt x="2759" y="918"/>
                  </a:cubicBezTo>
                  <a:cubicBezTo>
                    <a:pt x="2759" y="435"/>
                    <a:pt x="2369" y="43"/>
                    <a:pt x="1883" y="4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600"/>
            <a:ext cx="5424000" cy="432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1680000"/>
            <a:ext cx="576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96000" y="5973283"/>
            <a:ext cx="576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144146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6000" y="1680000"/>
            <a:ext cx="1152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6000" y="5973283"/>
            <a:ext cx="1152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9204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donné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16000" y="1680000"/>
            <a:ext cx="3840000" cy="4224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13333" cap="all" baseline="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fr-FR" dirty="0"/>
              <a:t>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6000" y="1680000"/>
            <a:ext cx="7680000" cy="4224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6000" y="5973283"/>
            <a:ext cx="7680000" cy="241300"/>
          </a:xfrm>
        </p:spPr>
        <p:txBody>
          <a:bodyPr/>
          <a:lstStyle>
            <a:lvl1pPr marL="0" indent="0">
              <a:buFontTx/>
              <a:buNone/>
              <a:defRPr sz="1333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24683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donné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64407"/>
            <a:ext cx="11520000" cy="960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133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3262405"/>
            <a:ext cx="2880000" cy="1200000"/>
          </a:xfrm>
        </p:spPr>
        <p:txBody>
          <a:bodyPr/>
          <a:lstStyle>
            <a:lvl1pPr marL="0" indent="0" algn="ctr">
              <a:buFontTx/>
              <a:buNone/>
              <a:defRPr sz="7333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433" y="4682732"/>
            <a:ext cx="2880000" cy="14400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16000" y="3262405"/>
            <a:ext cx="2880000" cy="1200000"/>
          </a:xfrm>
        </p:spPr>
        <p:txBody>
          <a:bodyPr/>
          <a:lstStyle>
            <a:lvl1pPr marL="0" indent="0" algn="ctr">
              <a:buFontTx/>
              <a:buNone/>
              <a:defRPr sz="7333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216000" y="4682732"/>
            <a:ext cx="2880000" cy="14400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0" y="3262405"/>
            <a:ext cx="2880000" cy="1200000"/>
          </a:xfrm>
        </p:spPr>
        <p:txBody>
          <a:bodyPr/>
          <a:lstStyle>
            <a:lvl1pPr marL="0" indent="0" algn="ctr">
              <a:buFontTx/>
              <a:buNone/>
              <a:defRPr sz="7333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0" name="Espace réservé du texte 1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096000" y="4682732"/>
            <a:ext cx="2880000" cy="14400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976000" y="3262405"/>
            <a:ext cx="2880000" cy="1200000"/>
          </a:xfrm>
        </p:spPr>
        <p:txBody>
          <a:bodyPr/>
          <a:lstStyle>
            <a:lvl1pPr marL="0" indent="0" algn="ctr">
              <a:buFontTx/>
              <a:buNone/>
              <a:defRPr sz="7333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76000" y="4682732"/>
            <a:ext cx="2880000" cy="14400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136632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41599"/>
            <a:ext cx="5424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6240000" y="1555200"/>
            <a:ext cx="5616000" cy="434880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6096000" y="1680000"/>
            <a:ext cx="0" cy="4224000"/>
          </a:xfrm>
          <a:prstGeom prst="line">
            <a:avLst/>
          </a:prstGeom>
          <a:ln w="12700">
            <a:solidFill>
              <a:srgbClr val="D7D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3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grpSp>
        <p:nvGrpSpPr>
          <p:cNvPr id="17" name="Groupe 16"/>
          <p:cNvGrpSpPr/>
          <p:nvPr userDrawn="1"/>
        </p:nvGrpSpPr>
        <p:grpSpPr bwMode="gray">
          <a:xfrm>
            <a:off x="336552" y="-10584"/>
            <a:ext cx="6197601" cy="3837517"/>
            <a:chOff x="252413" y="-7938"/>
            <a:chExt cx="4648201" cy="2878138"/>
          </a:xfrm>
          <a:solidFill>
            <a:srgbClr val="78C8D7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252413" y="-7938"/>
              <a:ext cx="646113" cy="2790825"/>
            </a:xfrm>
            <a:custGeom>
              <a:avLst/>
              <a:gdLst>
                <a:gd name="T0" fmla="*/ 0 w 675"/>
                <a:gd name="T1" fmla="*/ 2921 h 2921"/>
                <a:gd name="T2" fmla="*/ 0 w 675"/>
                <a:gd name="T3" fmla="*/ 2921 h 2921"/>
                <a:gd name="T4" fmla="*/ 675 w 675"/>
                <a:gd name="T5" fmla="*/ 2921 h 2921"/>
                <a:gd name="T6" fmla="*/ 675 w 675"/>
                <a:gd name="T7" fmla="*/ 0 h 2921"/>
                <a:gd name="T8" fmla="*/ 0 w 675"/>
                <a:gd name="T9" fmla="*/ 0 h 2921"/>
                <a:gd name="T10" fmla="*/ 0 w 675"/>
                <a:gd name="T11" fmla="*/ 2921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921">
                  <a:moveTo>
                    <a:pt x="0" y="2921"/>
                  </a:moveTo>
                  <a:lnTo>
                    <a:pt x="0" y="2921"/>
                  </a:lnTo>
                  <a:lnTo>
                    <a:pt x="675" y="2921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9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gray">
            <a:xfrm>
              <a:off x="1120776" y="-7938"/>
              <a:ext cx="3779838" cy="2878138"/>
            </a:xfrm>
            <a:custGeom>
              <a:avLst/>
              <a:gdLst>
                <a:gd name="T0" fmla="*/ 669 w 3952"/>
                <a:gd name="T1" fmla="*/ 1087 h 3012"/>
                <a:gd name="T2" fmla="*/ 669 w 3952"/>
                <a:gd name="T3" fmla="*/ 1087 h 3012"/>
                <a:gd name="T4" fmla="*/ 780 w 3952"/>
                <a:gd name="T5" fmla="*/ 929 h 3012"/>
                <a:gd name="T6" fmla="*/ 3435 w 3952"/>
                <a:gd name="T7" fmla="*/ 0 h 3012"/>
                <a:gd name="T8" fmla="*/ 1397 w 3952"/>
                <a:gd name="T9" fmla="*/ 0 h 3012"/>
                <a:gd name="T10" fmla="*/ 551 w 3952"/>
                <a:gd name="T11" fmla="*/ 305 h 3012"/>
                <a:gd name="T12" fmla="*/ 0 w 3952"/>
                <a:gd name="T13" fmla="*/ 1087 h 3012"/>
                <a:gd name="T14" fmla="*/ 551 w 3952"/>
                <a:gd name="T15" fmla="*/ 1869 h 3012"/>
                <a:gd name="T16" fmla="*/ 3717 w 3952"/>
                <a:gd name="T17" fmla="*/ 3012 h 3012"/>
                <a:gd name="T18" fmla="*/ 3952 w 3952"/>
                <a:gd name="T19" fmla="*/ 2356 h 3012"/>
                <a:gd name="T20" fmla="*/ 780 w 3952"/>
                <a:gd name="T21" fmla="*/ 1245 h 3012"/>
                <a:gd name="T22" fmla="*/ 669 w 3952"/>
                <a:gd name="T23" fmla="*/ 1087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2" h="3012">
                  <a:moveTo>
                    <a:pt x="669" y="1087"/>
                  </a:moveTo>
                  <a:lnTo>
                    <a:pt x="669" y="1087"/>
                  </a:lnTo>
                  <a:cubicBezTo>
                    <a:pt x="669" y="1014"/>
                    <a:pt x="715" y="953"/>
                    <a:pt x="780" y="929"/>
                  </a:cubicBezTo>
                  <a:lnTo>
                    <a:pt x="3435" y="0"/>
                  </a:lnTo>
                  <a:lnTo>
                    <a:pt x="1397" y="0"/>
                  </a:lnTo>
                  <a:lnTo>
                    <a:pt x="551" y="305"/>
                  </a:lnTo>
                  <a:cubicBezTo>
                    <a:pt x="230" y="420"/>
                    <a:pt x="0" y="726"/>
                    <a:pt x="0" y="1087"/>
                  </a:cubicBezTo>
                  <a:cubicBezTo>
                    <a:pt x="0" y="1447"/>
                    <a:pt x="230" y="1754"/>
                    <a:pt x="551" y="1869"/>
                  </a:cubicBezTo>
                  <a:lnTo>
                    <a:pt x="3717" y="3012"/>
                  </a:lnTo>
                  <a:lnTo>
                    <a:pt x="3952" y="2356"/>
                  </a:lnTo>
                  <a:lnTo>
                    <a:pt x="780" y="1245"/>
                  </a:lnTo>
                  <a:cubicBezTo>
                    <a:pt x="715" y="1221"/>
                    <a:pt x="669" y="1159"/>
                    <a:pt x="669" y="10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3911579"/>
            <a:ext cx="7680000" cy="2160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533"/>
              </a:spcAft>
              <a:buNone/>
              <a:defRPr sz="4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533"/>
              </a:spcAft>
              <a:buNone/>
              <a:defRPr sz="1867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333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Aft>
                <a:spcPts val="133"/>
              </a:spcAft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lnSpc>
                <a:spcPct val="95000"/>
              </a:lnSpc>
              <a:spcBef>
                <a:spcPts val="133"/>
              </a:spcBef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FR" dirty="0"/>
              <a:t>Date</a:t>
            </a:r>
          </a:p>
          <a:p>
            <a:pPr lvl="3"/>
            <a:r>
              <a:rPr lang="fr-FR" dirty="0"/>
              <a:t>Speaker</a:t>
            </a:r>
          </a:p>
          <a:p>
            <a:pPr lvl="4"/>
            <a:r>
              <a:rPr lang="fr-FR" dirty="0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48000" y="6163357"/>
            <a:ext cx="7680000" cy="480000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la marque </a:t>
            </a:r>
            <a:br>
              <a:rPr lang="fr-FR" dirty="0"/>
            </a:br>
            <a:r>
              <a:rPr lang="fr-FR" dirty="0"/>
              <a:t>et de la communication groupe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9096000" y="5226000"/>
            <a:ext cx="3096000" cy="163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10224459" y="5982204"/>
            <a:ext cx="1852037" cy="814000"/>
            <a:chOff x="7587423" y="4468148"/>
            <a:chExt cx="1473232" cy="647509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551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&amp;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336000" y="2688000"/>
            <a:ext cx="5424000" cy="318720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6096000" y="2880000"/>
            <a:ext cx="0" cy="3024000"/>
          </a:xfrm>
          <a:prstGeom prst="line">
            <a:avLst/>
          </a:prstGeom>
          <a:ln w="12700">
            <a:solidFill>
              <a:srgbClr val="D7D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6000" y="1665600"/>
            <a:ext cx="11520000" cy="960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133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17" hasCustomPrompt="1"/>
          </p:nvPr>
        </p:nvSpPr>
        <p:spPr bwMode="gray">
          <a:xfrm>
            <a:off x="6432000" y="2688000"/>
            <a:ext cx="5424000" cy="318720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2579670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528000" y="1920000"/>
            <a:ext cx="1723200" cy="1680000"/>
          </a:xfrm>
          <a:custGeom>
            <a:avLst/>
            <a:gdLst>
              <a:gd name="T0" fmla="*/ 0 w 1360"/>
              <a:gd name="T1" fmla="*/ 660 h 1321"/>
              <a:gd name="T2" fmla="*/ 0 w 1360"/>
              <a:gd name="T3" fmla="*/ 660 h 1321"/>
              <a:gd name="T4" fmla="*/ 189 w 1360"/>
              <a:gd name="T5" fmla="*/ 391 h 1321"/>
              <a:gd name="T6" fmla="*/ 1279 w 1360"/>
              <a:gd name="T7" fmla="*/ 0 h 1321"/>
              <a:gd name="T8" fmla="*/ 1360 w 1360"/>
              <a:gd name="T9" fmla="*/ 224 h 1321"/>
              <a:gd name="T10" fmla="*/ 268 w 1360"/>
              <a:gd name="T11" fmla="*/ 606 h 1321"/>
              <a:gd name="T12" fmla="*/ 230 w 1360"/>
              <a:gd name="T13" fmla="*/ 660 h 1321"/>
              <a:gd name="T14" fmla="*/ 268 w 1360"/>
              <a:gd name="T15" fmla="*/ 714 h 1321"/>
              <a:gd name="T16" fmla="*/ 1360 w 1360"/>
              <a:gd name="T17" fmla="*/ 1096 h 1321"/>
              <a:gd name="T18" fmla="*/ 1279 w 1360"/>
              <a:gd name="T19" fmla="*/ 1321 h 1321"/>
              <a:gd name="T20" fmla="*/ 189 w 1360"/>
              <a:gd name="T21" fmla="*/ 929 h 1321"/>
              <a:gd name="T22" fmla="*/ 0 w 1360"/>
              <a:gd name="T23" fmla="*/ 66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0" h="1321">
                <a:moveTo>
                  <a:pt x="0" y="660"/>
                </a:moveTo>
                <a:lnTo>
                  <a:pt x="0" y="660"/>
                </a:lnTo>
                <a:cubicBezTo>
                  <a:pt x="0" y="536"/>
                  <a:pt x="79" y="431"/>
                  <a:pt x="189" y="391"/>
                </a:cubicBezTo>
                <a:lnTo>
                  <a:pt x="1279" y="0"/>
                </a:lnTo>
                <a:lnTo>
                  <a:pt x="1360" y="224"/>
                </a:lnTo>
                <a:lnTo>
                  <a:pt x="268" y="606"/>
                </a:lnTo>
                <a:cubicBezTo>
                  <a:pt x="246" y="614"/>
                  <a:pt x="230" y="635"/>
                  <a:pt x="230" y="660"/>
                </a:cubicBezTo>
                <a:cubicBezTo>
                  <a:pt x="230" y="685"/>
                  <a:pt x="246" y="706"/>
                  <a:pt x="268" y="714"/>
                </a:cubicBezTo>
                <a:lnTo>
                  <a:pt x="1360" y="1096"/>
                </a:lnTo>
                <a:lnTo>
                  <a:pt x="1279" y="1321"/>
                </a:lnTo>
                <a:lnTo>
                  <a:pt x="189" y="929"/>
                </a:lnTo>
                <a:cubicBezTo>
                  <a:pt x="79" y="889"/>
                  <a:pt x="0" y="784"/>
                  <a:pt x="0" y="660"/>
                </a:cubicBezTo>
                <a:close/>
              </a:path>
            </a:pathLst>
          </a:custGeom>
          <a:solidFill>
            <a:srgbClr val="78C8D7">
              <a:alpha val="2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4AFD5F-6DEF-4A2F-817E-E096C843520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3" y="1063205"/>
            <a:ext cx="11520000" cy="4804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6000" y="1665600"/>
            <a:ext cx="11520000" cy="960000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133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000" y="2880000"/>
            <a:ext cx="480000" cy="480000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3550437"/>
            <a:ext cx="216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6015" y="4448401"/>
            <a:ext cx="480000" cy="480000"/>
          </a:xfrm>
          <a:solidFill>
            <a:schemeClr val="bg2"/>
          </a:solidFill>
          <a:ln>
            <a:solidFill>
              <a:schemeClr val="bg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25375" y="5118839"/>
            <a:ext cx="216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494960" y="2880000"/>
            <a:ext cx="480000" cy="48000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494960" y="3550437"/>
            <a:ext cx="216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496000" y="4448401"/>
            <a:ext cx="480000" cy="480000"/>
          </a:xfrm>
          <a:solidFill>
            <a:schemeClr val="accent2"/>
          </a:solidFill>
          <a:ln>
            <a:solidFill>
              <a:schemeClr val="accent2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496000" y="5118839"/>
            <a:ext cx="216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55200" y="2880000"/>
            <a:ext cx="480000" cy="480000"/>
          </a:xfrm>
          <a:solidFill>
            <a:schemeClr val="accent3"/>
          </a:solidFill>
          <a:ln>
            <a:solidFill>
              <a:schemeClr val="accent3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55200" y="3550437"/>
            <a:ext cx="216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655200" y="4448401"/>
            <a:ext cx="480000" cy="480000"/>
          </a:xfrm>
          <a:solidFill>
            <a:schemeClr val="accent4"/>
          </a:solidFill>
          <a:ln>
            <a:solidFill>
              <a:schemeClr val="accent4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55200" y="5118839"/>
            <a:ext cx="216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5440" y="2880000"/>
            <a:ext cx="480000" cy="480000"/>
          </a:xfrm>
          <a:solidFill>
            <a:schemeClr val="accent5"/>
          </a:solidFill>
          <a:ln>
            <a:solidFill>
              <a:schemeClr val="accent5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815440" y="3550437"/>
            <a:ext cx="240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815440" y="4448401"/>
            <a:ext cx="480000" cy="480000"/>
          </a:xfrm>
          <a:solidFill>
            <a:schemeClr val="accent6"/>
          </a:solidFill>
          <a:ln>
            <a:solidFill>
              <a:schemeClr val="accent6">
                <a:alpha val="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15440" y="5118839"/>
            <a:ext cx="2400000" cy="720000"/>
          </a:xfrm>
        </p:spPr>
        <p:txBody>
          <a:bodyPr/>
          <a:lstStyle>
            <a:lvl1pPr marL="0" indent="0">
              <a:buFontTx/>
              <a:buNone/>
              <a:defRPr sz="1333" cap="all" baseline="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229061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/ répons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AFD5F-6DEF-4A2F-817E-E096C84352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0" y="2644374"/>
            <a:ext cx="4896000" cy="870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432000" tIns="126000" bIns="12600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3600001"/>
            <a:ext cx="4896000" cy="541784"/>
          </a:xfrm>
          <a:solidFill>
            <a:schemeClr val="tx2"/>
          </a:solidFill>
          <a:ln>
            <a:solidFill>
              <a:schemeClr val="tx2">
                <a:alpha val="0"/>
              </a:schemeClr>
            </a:solidFill>
          </a:ln>
        </p:spPr>
        <p:txBody>
          <a:bodyPr lIns="432000" tIns="126000" bIns="126000">
            <a:sp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Forme libre : forme 11">
            <a:extLst>
              <a:ext uri="{FF2B5EF4-FFF2-40B4-BE49-F238E27FC236}">
                <a16:creationId xmlns="" xmlns:a16="http://schemas.microsoft.com/office/drawing/2014/main" id="{DA287AD8-53F6-40E7-AEE5-07EF64DC14E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10006589" y="5706000"/>
            <a:ext cx="2185412" cy="1152000"/>
          </a:xfrm>
          <a:custGeom>
            <a:avLst/>
            <a:gdLst>
              <a:gd name="connsiteX0" fmla="*/ 2335213 w 2335213"/>
              <a:gd name="connsiteY0" fmla="*/ 0 h 1228725"/>
              <a:gd name="connsiteX1" fmla="*/ 2335213 w 2335213"/>
              <a:gd name="connsiteY1" fmla="*/ 1228725 h 1228725"/>
              <a:gd name="connsiteX2" fmla="*/ 0 w 2335213"/>
              <a:gd name="connsiteY2" fmla="*/ 1228725 h 1228725"/>
              <a:gd name="connsiteX3" fmla="*/ 370684 w 2335213"/>
              <a:gd name="connsiteY3" fmla="*/ 70568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213" h="1228725">
                <a:moveTo>
                  <a:pt x="2335213" y="0"/>
                </a:moveTo>
                <a:lnTo>
                  <a:pt x="2335213" y="1228725"/>
                </a:lnTo>
                <a:lnTo>
                  <a:pt x="0" y="1228725"/>
                </a:lnTo>
                <a:cubicBezTo>
                  <a:pt x="0" y="987761"/>
                  <a:pt x="155170" y="783133"/>
                  <a:pt x="370684" y="7056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368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/ répons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AFD5F-6DEF-4A2F-817E-E096C84352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0" y="2644374"/>
            <a:ext cx="4896000" cy="87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432000" tIns="126000" bIns="12600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3600001"/>
            <a:ext cx="4896000" cy="541784"/>
          </a:xfrm>
          <a:solidFill>
            <a:schemeClr val="bg1"/>
          </a:solidFill>
        </p:spPr>
        <p:txBody>
          <a:bodyPr lIns="432000" tIns="126000" bIns="126000">
            <a:spAutoFit/>
          </a:bodyPr>
          <a:lstStyle>
            <a:lvl1pPr marL="0" indent="0">
              <a:buFontTx/>
              <a:buNone/>
              <a:defRPr sz="1867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526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5587765"/>
            <a:ext cx="7680000" cy="480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-287993" algn="l">
              <a:lnSpc>
                <a:spcPct val="95000"/>
              </a:lnSpc>
              <a:spcBef>
                <a:spcPts val="133"/>
              </a:spcBef>
              <a:spcAft>
                <a:spcPts val="0"/>
              </a:spcAft>
              <a:buSzPct val="150000"/>
              <a:buFontTx/>
              <a:buBlip>
                <a:blip r:embed="rId2"/>
              </a:buBlip>
              <a:defRPr sz="1333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533"/>
              </a:spcAft>
              <a:buNone/>
              <a:defRPr sz="1867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333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Texte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48000" y="6163357"/>
            <a:ext cx="7680000" cy="480000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la marque </a:t>
            </a:r>
            <a:br>
              <a:rPr lang="fr-FR" dirty="0"/>
            </a:br>
            <a:r>
              <a:rPr lang="fr-FR" dirty="0"/>
              <a:t>et de la communication groupe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248000" y="850849"/>
            <a:ext cx="7776864" cy="384000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9096000" y="5226000"/>
            <a:ext cx="3096000" cy="163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0276360" y="6005015"/>
            <a:ext cx="1800137" cy="791189"/>
            <a:chOff x="7587423" y="4468148"/>
            <a:chExt cx="1473232" cy="64750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26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grpSp>
        <p:nvGrpSpPr>
          <p:cNvPr id="17" name="Groupe 16"/>
          <p:cNvGrpSpPr/>
          <p:nvPr userDrawn="1"/>
        </p:nvGrpSpPr>
        <p:grpSpPr bwMode="gray">
          <a:xfrm>
            <a:off x="336552" y="-10584"/>
            <a:ext cx="6197601" cy="3837517"/>
            <a:chOff x="252413" y="-7938"/>
            <a:chExt cx="4648201" cy="2878138"/>
          </a:xfrm>
          <a:solidFill>
            <a:srgbClr val="005F7D"/>
          </a:solidFill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252413" y="-7938"/>
              <a:ext cx="646113" cy="2790825"/>
            </a:xfrm>
            <a:custGeom>
              <a:avLst/>
              <a:gdLst>
                <a:gd name="T0" fmla="*/ 0 w 675"/>
                <a:gd name="T1" fmla="*/ 2921 h 2921"/>
                <a:gd name="T2" fmla="*/ 0 w 675"/>
                <a:gd name="T3" fmla="*/ 2921 h 2921"/>
                <a:gd name="T4" fmla="*/ 675 w 675"/>
                <a:gd name="T5" fmla="*/ 2921 h 2921"/>
                <a:gd name="T6" fmla="*/ 675 w 675"/>
                <a:gd name="T7" fmla="*/ 0 h 2921"/>
                <a:gd name="T8" fmla="*/ 0 w 675"/>
                <a:gd name="T9" fmla="*/ 0 h 2921"/>
                <a:gd name="T10" fmla="*/ 0 w 675"/>
                <a:gd name="T11" fmla="*/ 2921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921">
                  <a:moveTo>
                    <a:pt x="0" y="2921"/>
                  </a:moveTo>
                  <a:lnTo>
                    <a:pt x="0" y="2921"/>
                  </a:lnTo>
                  <a:lnTo>
                    <a:pt x="675" y="2921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9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gray">
            <a:xfrm>
              <a:off x="1120776" y="-7938"/>
              <a:ext cx="3779838" cy="2878138"/>
            </a:xfrm>
            <a:custGeom>
              <a:avLst/>
              <a:gdLst>
                <a:gd name="T0" fmla="*/ 669 w 3952"/>
                <a:gd name="T1" fmla="*/ 1087 h 3012"/>
                <a:gd name="T2" fmla="*/ 669 w 3952"/>
                <a:gd name="T3" fmla="*/ 1087 h 3012"/>
                <a:gd name="T4" fmla="*/ 780 w 3952"/>
                <a:gd name="T5" fmla="*/ 929 h 3012"/>
                <a:gd name="T6" fmla="*/ 3435 w 3952"/>
                <a:gd name="T7" fmla="*/ 0 h 3012"/>
                <a:gd name="T8" fmla="*/ 1397 w 3952"/>
                <a:gd name="T9" fmla="*/ 0 h 3012"/>
                <a:gd name="T10" fmla="*/ 551 w 3952"/>
                <a:gd name="T11" fmla="*/ 305 h 3012"/>
                <a:gd name="T12" fmla="*/ 0 w 3952"/>
                <a:gd name="T13" fmla="*/ 1087 h 3012"/>
                <a:gd name="T14" fmla="*/ 551 w 3952"/>
                <a:gd name="T15" fmla="*/ 1869 h 3012"/>
                <a:gd name="T16" fmla="*/ 3717 w 3952"/>
                <a:gd name="T17" fmla="*/ 3012 h 3012"/>
                <a:gd name="T18" fmla="*/ 3952 w 3952"/>
                <a:gd name="T19" fmla="*/ 2356 h 3012"/>
                <a:gd name="T20" fmla="*/ 780 w 3952"/>
                <a:gd name="T21" fmla="*/ 1245 h 3012"/>
                <a:gd name="T22" fmla="*/ 669 w 3952"/>
                <a:gd name="T23" fmla="*/ 1087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2" h="3012">
                  <a:moveTo>
                    <a:pt x="669" y="1087"/>
                  </a:moveTo>
                  <a:lnTo>
                    <a:pt x="669" y="1087"/>
                  </a:lnTo>
                  <a:cubicBezTo>
                    <a:pt x="669" y="1014"/>
                    <a:pt x="715" y="953"/>
                    <a:pt x="780" y="929"/>
                  </a:cubicBezTo>
                  <a:lnTo>
                    <a:pt x="3435" y="0"/>
                  </a:lnTo>
                  <a:lnTo>
                    <a:pt x="1397" y="0"/>
                  </a:lnTo>
                  <a:lnTo>
                    <a:pt x="551" y="305"/>
                  </a:lnTo>
                  <a:cubicBezTo>
                    <a:pt x="230" y="420"/>
                    <a:pt x="0" y="726"/>
                    <a:pt x="0" y="1087"/>
                  </a:cubicBezTo>
                  <a:cubicBezTo>
                    <a:pt x="0" y="1447"/>
                    <a:pt x="230" y="1754"/>
                    <a:pt x="551" y="1869"/>
                  </a:cubicBezTo>
                  <a:lnTo>
                    <a:pt x="3717" y="3012"/>
                  </a:lnTo>
                  <a:lnTo>
                    <a:pt x="3952" y="2356"/>
                  </a:lnTo>
                  <a:lnTo>
                    <a:pt x="780" y="1245"/>
                  </a:lnTo>
                  <a:cubicBezTo>
                    <a:pt x="715" y="1221"/>
                    <a:pt x="669" y="1159"/>
                    <a:pt x="669" y="10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3911579"/>
            <a:ext cx="7680000" cy="2160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533"/>
              </a:spcAft>
              <a:buNone/>
              <a:defRPr sz="40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533"/>
              </a:spcAft>
              <a:buNone/>
              <a:defRPr sz="1867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333" baseline="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Aft>
                <a:spcPts val="133"/>
              </a:spcAft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lnSpc>
                <a:spcPct val="95000"/>
              </a:lnSpc>
              <a:spcBef>
                <a:spcPts val="133"/>
              </a:spcBef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FR" dirty="0"/>
              <a:t>Date</a:t>
            </a:r>
          </a:p>
          <a:p>
            <a:pPr lvl="3"/>
            <a:r>
              <a:rPr lang="fr-FR" dirty="0"/>
              <a:t>Speaker</a:t>
            </a:r>
          </a:p>
          <a:p>
            <a:pPr lvl="4"/>
            <a:r>
              <a:rPr lang="fr-FR" dirty="0"/>
              <a:t>@Speaker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48000" y="6163357"/>
            <a:ext cx="7680000" cy="480000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la marque </a:t>
            </a:r>
            <a:br>
              <a:rPr lang="fr-FR" dirty="0"/>
            </a:br>
            <a:r>
              <a:rPr lang="fr-FR" dirty="0"/>
              <a:t>et de la communication groupe</a:t>
            </a:r>
          </a:p>
        </p:txBody>
      </p:sp>
      <p:sp>
        <p:nvSpPr>
          <p:cNvPr id="13" name="Freeform 5"/>
          <p:cNvSpPr>
            <a:spLocks noChangeAspect="1"/>
          </p:cNvSpPr>
          <p:nvPr userDrawn="1"/>
        </p:nvSpPr>
        <p:spPr bwMode="gray">
          <a:xfrm>
            <a:off x="9096000" y="5226000"/>
            <a:ext cx="3096000" cy="163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10224459" y="5982204"/>
            <a:ext cx="1852037" cy="814000"/>
            <a:chOff x="7587423" y="4468148"/>
            <a:chExt cx="1473232" cy="647509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3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3264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936000" y="454669"/>
            <a:ext cx="7680000" cy="96000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>
              <a:defRPr sz="4000" b="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36000" y="1753600"/>
            <a:ext cx="7680000" cy="4320000"/>
          </a:xfrm>
        </p:spPr>
        <p:txBody>
          <a:bodyPr/>
          <a:lstStyle>
            <a:lvl1pPr marL="335992" indent="-335992">
              <a:spcAft>
                <a:spcPts val="3200"/>
              </a:spcAft>
              <a:buClr>
                <a:schemeClr val="tx2"/>
              </a:buClr>
              <a:buSzPct val="150000"/>
              <a:buFont typeface="+mj-lt"/>
              <a:buAutoNum type="arabicPeriod"/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21" name="Groupe 20"/>
          <p:cNvGrpSpPr>
            <a:grpSpLocks noChangeAspect="1"/>
          </p:cNvGrpSpPr>
          <p:nvPr userDrawn="1"/>
        </p:nvGrpSpPr>
        <p:grpSpPr bwMode="gray">
          <a:xfrm>
            <a:off x="0" y="3408000"/>
            <a:ext cx="3264000" cy="2789619"/>
            <a:chOff x="858838" y="604838"/>
            <a:chExt cx="2468563" cy="2109788"/>
          </a:xfrm>
          <a:solidFill>
            <a:schemeClr val="bg1">
              <a:alpha val="30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gray">
            <a:xfrm>
              <a:off x="858838" y="604838"/>
              <a:ext cx="388938" cy="2109788"/>
            </a:xfrm>
            <a:custGeom>
              <a:avLst/>
              <a:gdLst>
                <a:gd name="T0" fmla="*/ 0 w 405"/>
                <a:gd name="T1" fmla="*/ 2203 h 2203"/>
                <a:gd name="T2" fmla="*/ 0 w 405"/>
                <a:gd name="T3" fmla="*/ 2203 h 2203"/>
                <a:gd name="T4" fmla="*/ 405 w 405"/>
                <a:gd name="T5" fmla="*/ 2203 h 2203"/>
                <a:gd name="T6" fmla="*/ 405 w 405"/>
                <a:gd name="T7" fmla="*/ 0 h 2203"/>
                <a:gd name="T8" fmla="*/ 0 w 405"/>
                <a:gd name="T9" fmla="*/ 0 h 2203"/>
                <a:gd name="T10" fmla="*/ 0 w 405"/>
                <a:gd name="T11" fmla="*/ 2203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2203">
                  <a:moveTo>
                    <a:pt x="0" y="2203"/>
                  </a:moveTo>
                  <a:lnTo>
                    <a:pt x="0" y="2203"/>
                  </a:lnTo>
                  <a:lnTo>
                    <a:pt x="405" y="2203"/>
                  </a:lnTo>
                  <a:lnTo>
                    <a:pt x="405" y="0"/>
                  </a:lnTo>
                  <a:lnTo>
                    <a:pt x="0" y="0"/>
                  </a:lnTo>
                  <a:lnTo>
                    <a:pt x="0" y="22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gray">
            <a:xfrm>
              <a:off x="1381126" y="622300"/>
              <a:ext cx="1946275" cy="2073275"/>
            </a:xfrm>
            <a:custGeom>
              <a:avLst/>
              <a:gdLst>
                <a:gd name="T0" fmla="*/ 2026 w 2026"/>
                <a:gd name="T1" fmla="*/ 1724 h 2165"/>
                <a:gd name="T2" fmla="*/ 2026 w 2026"/>
                <a:gd name="T3" fmla="*/ 1724 h 2165"/>
                <a:gd name="T4" fmla="*/ 468 w 2026"/>
                <a:gd name="T5" fmla="*/ 1178 h 2165"/>
                <a:gd name="T6" fmla="*/ 402 w 2026"/>
                <a:gd name="T7" fmla="*/ 1083 h 2165"/>
                <a:gd name="T8" fmla="*/ 468 w 2026"/>
                <a:gd name="T9" fmla="*/ 988 h 2165"/>
                <a:gd name="T10" fmla="*/ 2026 w 2026"/>
                <a:gd name="T11" fmla="*/ 442 h 2165"/>
                <a:gd name="T12" fmla="*/ 2026 w 2026"/>
                <a:gd name="T13" fmla="*/ 0 h 2165"/>
                <a:gd name="T14" fmla="*/ 331 w 2026"/>
                <a:gd name="T15" fmla="*/ 613 h 2165"/>
                <a:gd name="T16" fmla="*/ 0 w 2026"/>
                <a:gd name="T17" fmla="*/ 1083 h 2165"/>
                <a:gd name="T18" fmla="*/ 331 w 2026"/>
                <a:gd name="T19" fmla="*/ 1553 h 2165"/>
                <a:gd name="T20" fmla="*/ 2026 w 2026"/>
                <a:gd name="T21" fmla="*/ 2165 h 2165"/>
                <a:gd name="T22" fmla="*/ 2026 w 2026"/>
                <a:gd name="T23" fmla="*/ 1724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6" h="2165">
                  <a:moveTo>
                    <a:pt x="2026" y="1724"/>
                  </a:moveTo>
                  <a:lnTo>
                    <a:pt x="2026" y="1724"/>
                  </a:lnTo>
                  <a:lnTo>
                    <a:pt x="468" y="1178"/>
                  </a:lnTo>
                  <a:cubicBezTo>
                    <a:pt x="429" y="1164"/>
                    <a:pt x="402" y="1126"/>
                    <a:pt x="402" y="1083"/>
                  </a:cubicBezTo>
                  <a:cubicBezTo>
                    <a:pt x="402" y="1039"/>
                    <a:pt x="429" y="1002"/>
                    <a:pt x="468" y="988"/>
                  </a:cubicBezTo>
                  <a:lnTo>
                    <a:pt x="2026" y="442"/>
                  </a:lnTo>
                  <a:lnTo>
                    <a:pt x="2026" y="0"/>
                  </a:lnTo>
                  <a:lnTo>
                    <a:pt x="331" y="613"/>
                  </a:lnTo>
                  <a:cubicBezTo>
                    <a:pt x="138" y="682"/>
                    <a:pt x="0" y="866"/>
                    <a:pt x="0" y="1083"/>
                  </a:cubicBezTo>
                  <a:cubicBezTo>
                    <a:pt x="0" y="1299"/>
                    <a:pt x="138" y="1483"/>
                    <a:pt x="331" y="1553"/>
                  </a:cubicBezTo>
                  <a:lnTo>
                    <a:pt x="2026" y="2165"/>
                  </a:lnTo>
                  <a:lnTo>
                    <a:pt x="2026" y="17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66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7890933" y="-4233"/>
            <a:ext cx="4318000" cy="3623733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2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rgbClr val="005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7890933" y="-4233"/>
            <a:ext cx="4318000" cy="3623733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03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rgbClr val="0A4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gray">
          <a:xfrm>
            <a:off x="9360000" y="0"/>
            <a:ext cx="2832000" cy="3456000"/>
          </a:xfrm>
          <a:custGeom>
            <a:avLst/>
            <a:gdLst>
              <a:gd name="T0" fmla="*/ 2229 w 2229"/>
              <a:gd name="T1" fmla="*/ 2151 h 2721"/>
              <a:gd name="T2" fmla="*/ 2229 w 2229"/>
              <a:gd name="T3" fmla="*/ 2151 h 2721"/>
              <a:gd name="T4" fmla="*/ 2146 w 2229"/>
              <a:gd name="T5" fmla="*/ 2162 h 2721"/>
              <a:gd name="T6" fmla="*/ 878 w 2229"/>
              <a:gd name="T7" fmla="*/ 2162 h 2721"/>
              <a:gd name="T8" fmla="*/ 556 w 2229"/>
              <a:gd name="T9" fmla="*/ 1839 h 2721"/>
              <a:gd name="T10" fmla="*/ 556 w 2229"/>
              <a:gd name="T11" fmla="*/ 0 h 2721"/>
              <a:gd name="T12" fmla="*/ 0 w 2229"/>
              <a:gd name="T13" fmla="*/ 0 h 2721"/>
              <a:gd name="T14" fmla="*/ 0 w 2229"/>
              <a:gd name="T15" fmla="*/ 1839 h 2721"/>
              <a:gd name="T16" fmla="*/ 878 w 2229"/>
              <a:gd name="T17" fmla="*/ 2721 h 2721"/>
              <a:gd name="T18" fmla="*/ 2146 w 2229"/>
              <a:gd name="T19" fmla="*/ 2721 h 2721"/>
              <a:gd name="T20" fmla="*/ 2229 w 2229"/>
              <a:gd name="T21" fmla="*/ 2717 h 2721"/>
              <a:gd name="T22" fmla="*/ 2229 w 2229"/>
              <a:gd name="T23" fmla="*/ 2151 h 2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29" h="2721">
                <a:moveTo>
                  <a:pt x="2229" y="2151"/>
                </a:moveTo>
                <a:lnTo>
                  <a:pt x="2229" y="2151"/>
                </a:lnTo>
                <a:cubicBezTo>
                  <a:pt x="2203" y="2158"/>
                  <a:pt x="2175" y="2162"/>
                  <a:pt x="2146" y="2162"/>
                </a:cubicBezTo>
                <a:lnTo>
                  <a:pt x="878" y="2162"/>
                </a:lnTo>
                <a:cubicBezTo>
                  <a:pt x="700" y="2162"/>
                  <a:pt x="556" y="2018"/>
                  <a:pt x="556" y="1839"/>
                </a:cubicBezTo>
                <a:lnTo>
                  <a:pt x="556" y="0"/>
                </a:lnTo>
                <a:lnTo>
                  <a:pt x="0" y="0"/>
                </a:lnTo>
                <a:lnTo>
                  <a:pt x="0" y="1839"/>
                </a:lnTo>
                <a:cubicBezTo>
                  <a:pt x="0" y="2326"/>
                  <a:pt x="393" y="2721"/>
                  <a:pt x="878" y="2721"/>
                </a:cubicBezTo>
                <a:lnTo>
                  <a:pt x="2146" y="2721"/>
                </a:lnTo>
                <a:cubicBezTo>
                  <a:pt x="2174" y="2721"/>
                  <a:pt x="2202" y="2719"/>
                  <a:pt x="2229" y="2717"/>
                </a:cubicBezTo>
                <a:lnTo>
                  <a:pt x="2229" y="2151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73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12192000" cy="685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7890933" y="-4233"/>
            <a:ext cx="4318000" cy="3623733"/>
          </a:xfrm>
          <a:custGeom>
            <a:avLst/>
            <a:gdLst>
              <a:gd name="T0" fmla="*/ 3382 w 3382"/>
              <a:gd name="T1" fmla="*/ 2161 h 2834"/>
              <a:gd name="T2" fmla="*/ 3382 w 3382"/>
              <a:gd name="T3" fmla="*/ 2161 h 2834"/>
              <a:gd name="T4" fmla="*/ 710 w 3382"/>
              <a:gd name="T5" fmla="*/ 1224 h 2834"/>
              <a:gd name="T6" fmla="*/ 609 w 3382"/>
              <a:gd name="T7" fmla="*/ 1079 h 2834"/>
              <a:gd name="T8" fmla="*/ 710 w 3382"/>
              <a:gd name="T9" fmla="*/ 935 h 2834"/>
              <a:gd name="T10" fmla="*/ 3380 w 3382"/>
              <a:gd name="T11" fmla="*/ 0 h 2834"/>
              <a:gd name="T12" fmla="*/ 1518 w 3382"/>
              <a:gd name="T13" fmla="*/ 0 h 2834"/>
              <a:gd name="T14" fmla="*/ 501 w 3382"/>
              <a:gd name="T15" fmla="*/ 366 h 2834"/>
              <a:gd name="T16" fmla="*/ 0 w 3382"/>
              <a:gd name="T17" fmla="*/ 1079 h 2834"/>
              <a:gd name="T18" fmla="*/ 501 w 3382"/>
              <a:gd name="T19" fmla="*/ 1793 h 2834"/>
              <a:gd name="T20" fmla="*/ 3382 w 3382"/>
              <a:gd name="T21" fmla="*/ 2834 h 2834"/>
              <a:gd name="T22" fmla="*/ 3382 w 3382"/>
              <a:gd name="T23" fmla="*/ 2161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2" h="2834">
                <a:moveTo>
                  <a:pt x="3382" y="2161"/>
                </a:moveTo>
                <a:lnTo>
                  <a:pt x="3382" y="2161"/>
                </a:lnTo>
                <a:lnTo>
                  <a:pt x="710" y="1224"/>
                </a:lnTo>
                <a:cubicBezTo>
                  <a:pt x="651" y="1202"/>
                  <a:pt x="609" y="1146"/>
                  <a:pt x="609" y="1079"/>
                </a:cubicBezTo>
                <a:cubicBezTo>
                  <a:pt x="609" y="1013"/>
                  <a:pt x="651" y="957"/>
                  <a:pt x="710" y="935"/>
                </a:cubicBezTo>
                <a:lnTo>
                  <a:pt x="3380" y="0"/>
                </a:lnTo>
                <a:lnTo>
                  <a:pt x="1518" y="0"/>
                </a:lnTo>
                <a:lnTo>
                  <a:pt x="501" y="366"/>
                </a:lnTo>
                <a:cubicBezTo>
                  <a:pt x="209" y="471"/>
                  <a:pt x="0" y="751"/>
                  <a:pt x="0" y="1079"/>
                </a:cubicBezTo>
                <a:cubicBezTo>
                  <a:pt x="0" y="1408"/>
                  <a:pt x="209" y="1687"/>
                  <a:pt x="501" y="1793"/>
                </a:cubicBezTo>
                <a:lnTo>
                  <a:pt x="3382" y="2834"/>
                </a:lnTo>
                <a:lnTo>
                  <a:pt x="3382" y="21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378000"/>
            <a:ext cx="480000" cy="4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378000"/>
            <a:ext cx="480000" cy="480000"/>
          </a:xfrm>
        </p:spPr>
        <p:txBody>
          <a:bodyPr/>
          <a:lstStyle>
            <a:lvl1pPr algn="ctr">
              <a:defRPr sz="667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480000" cy="480000"/>
          </a:xfrm>
          <a:ln>
            <a:solidFill>
              <a:schemeClr val="tx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48000" y="2298349"/>
            <a:ext cx="8160000" cy="42720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8666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2667">
                <a:solidFill>
                  <a:schemeClr val="bg1"/>
                </a:solidFill>
              </a:defRPr>
            </a:lvl3pPr>
            <a:lvl4pPr marL="0" indent="0" algn="l">
              <a:buNone/>
              <a:defRPr sz="1867">
                <a:solidFill>
                  <a:schemeClr val="bg1"/>
                </a:solidFill>
              </a:defRPr>
            </a:lvl4pPr>
            <a:lvl5pPr marL="0" indent="-287993" algn="l">
              <a:buSzPct val="15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#0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</a:t>
            </a:r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gray">
          <a:xfrm>
            <a:off x="10006589" y="5706000"/>
            <a:ext cx="2185412" cy="1152000"/>
          </a:xfrm>
          <a:custGeom>
            <a:avLst/>
            <a:gdLst>
              <a:gd name="T0" fmla="*/ 0 w 2438"/>
              <a:gd name="T1" fmla="*/ 1285 h 1285"/>
              <a:gd name="T2" fmla="*/ 0 w 2438"/>
              <a:gd name="T3" fmla="*/ 1285 h 1285"/>
              <a:gd name="T4" fmla="*/ 387 w 2438"/>
              <a:gd name="T5" fmla="*/ 738 h 1285"/>
              <a:gd name="T6" fmla="*/ 2438 w 2438"/>
              <a:gd name="T7" fmla="*/ 0 h 1285"/>
              <a:gd name="T8" fmla="*/ 2438 w 2438"/>
              <a:gd name="T9" fmla="*/ 1285 h 1285"/>
              <a:gd name="T10" fmla="*/ 0 w 2438"/>
              <a:gd name="T11" fmla="*/ 1285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8" h="1285">
                <a:moveTo>
                  <a:pt x="0" y="1285"/>
                </a:moveTo>
                <a:lnTo>
                  <a:pt x="0" y="1285"/>
                </a:lnTo>
                <a:cubicBezTo>
                  <a:pt x="0" y="1033"/>
                  <a:pt x="162" y="819"/>
                  <a:pt x="387" y="738"/>
                </a:cubicBezTo>
                <a:lnTo>
                  <a:pt x="2438" y="0"/>
                </a:lnTo>
                <a:lnTo>
                  <a:pt x="2438" y="1285"/>
                </a:lnTo>
                <a:lnTo>
                  <a:pt x="0" y="12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0800523" y="6235393"/>
            <a:ext cx="1275973" cy="560811"/>
            <a:chOff x="7587423" y="4468148"/>
            <a:chExt cx="1473232" cy="64750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4" y="4468148"/>
              <a:ext cx="1473231" cy="3651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23" y="4875037"/>
              <a:ext cx="1473232" cy="24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0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34432" y="1268"/>
            <a:ext cx="11521019" cy="1035696"/>
          </a:xfrm>
          <a:custGeom>
            <a:avLst/>
            <a:gdLst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4" fmla="*/ 8640764 w 8640764"/>
              <a:gd name="connsiteY4" fmla="*/ 776772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4" fmla="*/ 8640764 w 8640764"/>
              <a:gd name="connsiteY4" fmla="*/ 776772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8640764 w 8640764"/>
              <a:gd name="connsiteY2" fmla="*/ 0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  <a:gd name="connsiteX2" fmla="*/ 0 w 8640764"/>
              <a:gd name="connsiteY2" fmla="*/ 8 h 776772"/>
              <a:gd name="connsiteX3" fmla="*/ 8640764 w 8640764"/>
              <a:gd name="connsiteY3" fmla="*/ 0 h 776772"/>
              <a:gd name="connsiteX4" fmla="*/ 8640764 w 8640764"/>
              <a:gd name="connsiteY4" fmla="*/ 776772 h 776772"/>
              <a:gd name="connsiteX0" fmla="*/ 8640764 w 8640764"/>
              <a:gd name="connsiteY0" fmla="*/ 776772 h 776772"/>
              <a:gd name="connsiteX1" fmla="*/ 0 w 8640764"/>
              <a:gd name="connsiteY1" fmla="*/ 776764 h 77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40764" h="776772" stroke="0" extrusionOk="0">
                <a:moveTo>
                  <a:pt x="8640764" y="776772"/>
                </a:moveTo>
                <a:lnTo>
                  <a:pt x="0" y="776764"/>
                </a:lnTo>
                <a:lnTo>
                  <a:pt x="0" y="8"/>
                </a:lnTo>
                <a:cubicBezTo>
                  <a:pt x="0" y="4"/>
                  <a:pt x="3868602" y="0"/>
                  <a:pt x="8640764" y="0"/>
                </a:cubicBezTo>
                <a:lnTo>
                  <a:pt x="8640764" y="776772"/>
                </a:lnTo>
                <a:close/>
              </a:path>
              <a:path w="8640764" h="776772" fill="none">
                <a:moveTo>
                  <a:pt x="8640764" y="776772"/>
                </a:moveTo>
                <a:lnTo>
                  <a:pt x="0" y="776764"/>
                </a:lnTo>
              </a:path>
            </a:pathLst>
          </a:custGeom>
          <a:ln w="12700">
            <a:solidFill>
              <a:schemeClr val="tx2"/>
            </a:solidFill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35360" y="1641301"/>
            <a:ext cx="11520000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378000"/>
            <a:ext cx="240000" cy="4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67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242016"/>
            <a:ext cx="8640000" cy="614715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333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36000" y="6240000"/>
            <a:ext cx="480000" cy="6144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333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63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66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121917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¤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5986" indent="-287993" algn="l" defTabSz="121917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20000"/>
        <a:buFont typeface="Arial" panose="020B0604020202020204" pitchFamily="34" charset="0"/>
        <a:buChar char="●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63978" indent="-287993" algn="l" defTabSz="121917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Wingdings" panose="05000000000000000000" pitchFamily="2" charset="2"/>
        <a:buChar char="¡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3978" indent="0" algn="l" defTabSz="121917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00000"/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978" indent="0" algn="l" defTabSz="121917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00000"/>
        <a:buFontTx/>
        <a:buNone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image" Target="../media/image18.pn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Feuille_de_calcul_Microsoft_Excel1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route, extérieur, bus, transport&#10;&#10;Description générée automatiquement">
            <a:extLst>
              <a:ext uri="{FF2B5EF4-FFF2-40B4-BE49-F238E27FC236}">
                <a16:creationId xmlns="" xmlns:a16="http://schemas.microsoft.com/office/drawing/2014/main" id="{DB5211F0-0EC8-40B1-803D-B0C3BDA7B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/>
          <a:stretch/>
        </p:blipFill>
        <p:spPr>
          <a:xfrm>
            <a:off x="-9436" y="-57150"/>
            <a:ext cx="12210871" cy="69723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4819798-AC9D-4ACD-B948-AAF89598751A}"/>
              </a:ext>
            </a:extLst>
          </p:cNvPr>
          <p:cNvGrpSpPr/>
          <p:nvPr/>
        </p:nvGrpSpPr>
        <p:grpSpPr>
          <a:xfrm>
            <a:off x="9498409" y="4773350"/>
            <a:ext cx="2703026" cy="1284947"/>
            <a:chOff x="9488974" y="4402136"/>
            <a:chExt cx="2703026" cy="1284947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6E2E8429-86E7-40AA-AB7B-3A7EA0B57E53}"/>
                </a:ext>
              </a:extLst>
            </p:cNvPr>
            <p:cNvSpPr/>
            <p:nvPr/>
          </p:nvSpPr>
          <p:spPr>
            <a:xfrm>
              <a:off x="9488974" y="4402136"/>
              <a:ext cx="2703026" cy="12849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="" xmlns:a16="http://schemas.microsoft.com/office/drawing/2014/main" id="{7506B092-A23F-4830-99A0-7509ABC19F79}"/>
                </a:ext>
              </a:extLst>
            </p:cNvPr>
            <p:cNvGrpSpPr/>
            <p:nvPr/>
          </p:nvGrpSpPr>
          <p:grpSpPr>
            <a:xfrm>
              <a:off x="9756408" y="4612484"/>
              <a:ext cx="2109563" cy="921755"/>
              <a:chOff x="7587423" y="4468148"/>
              <a:chExt cx="1473232" cy="647509"/>
            </a:xfrm>
            <a:noFill/>
          </p:grpSpPr>
          <p:pic>
            <p:nvPicPr>
              <p:cNvPr id="20" name="Image 19">
                <a:extLst>
                  <a:ext uri="{FF2B5EF4-FFF2-40B4-BE49-F238E27FC236}">
                    <a16:creationId xmlns="" xmlns:a16="http://schemas.microsoft.com/office/drawing/2014/main" id="{848227AF-ADE2-4844-B584-F3C363071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7424" y="4468148"/>
                <a:ext cx="1473231" cy="365160"/>
              </a:xfrm>
              <a:prstGeom prst="rect">
                <a:avLst/>
              </a:prstGeom>
              <a:grpFill/>
            </p:spPr>
          </p:pic>
          <p:pic>
            <p:nvPicPr>
              <p:cNvPr id="21" name="Image 20">
                <a:extLst>
                  <a:ext uri="{FF2B5EF4-FFF2-40B4-BE49-F238E27FC236}">
                    <a16:creationId xmlns="" xmlns:a16="http://schemas.microsoft.com/office/drawing/2014/main" id="{D21E4327-5DE9-438A-8D25-ED99333BA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7423" y="4875037"/>
                <a:ext cx="1473232" cy="24062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-9436" y="5144691"/>
            <a:ext cx="7093630" cy="882325"/>
          </a:xfrm>
        </p:spPr>
        <p:txBody>
          <a:bodyPr/>
          <a:lstStyle/>
          <a:p>
            <a:r>
              <a:rPr lang="fr-FR" sz="2400" b="1" dirty="0"/>
              <a:t>La mobilité des habitants de Miserey-Salines :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400" i="1" dirty="0"/>
              <a:t>état des lieux et perspectives d’évolution</a:t>
            </a:r>
            <a:endParaRPr lang="fr-FR" sz="2800" i="1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1709" y="6031018"/>
            <a:ext cx="6105436" cy="864795"/>
          </a:xfrm>
        </p:spPr>
        <p:txBody>
          <a:bodyPr/>
          <a:lstStyle/>
          <a:p>
            <a:r>
              <a:rPr lang="fr-FR" dirty="0"/>
              <a:t>Direction Transport Grand Besançon Métropole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42C3A276-4A13-4AC3-8E29-890A6AB0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E2CB3D6B-ADC5-4041-9DA4-548B25EC8E6F}"/>
              </a:ext>
            </a:extLst>
          </p:cNvPr>
          <p:cNvGrpSpPr/>
          <p:nvPr/>
        </p:nvGrpSpPr>
        <p:grpSpPr>
          <a:xfrm>
            <a:off x="9498409" y="3429000"/>
            <a:ext cx="2703026" cy="1284947"/>
            <a:chOff x="5840899" y="3814503"/>
            <a:chExt cx="2703026" cy="1284947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="" xmlns:a16="http://schemas.microsoft.com/office/drawing/2014/main" id="{B47A7E41-65A3-457C-9B6E-82288C0D5002}"/>
                </a:ext>
              </a:extLst>
            </p:cNvPr>
            <p:cNvSpPr/>
            <p:nvPr/>
          </p:nvSpPr>
          <p:spPr>
            <a:xfrm>
              <a:off x="5840899" y="3814503"/>
              <a:ext cx="2703026" cy="12849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="" xmlns:a16="http://schemas.microsoft.com/office/drawing/2014/main" id="{9B4D4A24-B7BF-4765-91F0-614A27389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536" y="3876659"/>
              <a:ext cx="2644389" cy="1141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2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5AA72569-F889-403C-8DCB-979CA4C3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Fréquentation issue des services réguliers : ligne 66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984D0A1-4D5F-42A5-BCA4-6D09DF99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10</a:t>
            </a:fld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8516327B-FA2B-4FD0-AD93-E67A7C16E9D9}"/>
              </a:ext>
            </a:extLst>
          </p:cNvPr>
          <p:cNvGrpSpPr/>
          <p:nvPr/>
        </p:nvGrpSpPr>
        <p:grpSpPr>
          <a:xfrm>
            <a:off x="576000" y="1953138"/>
            <a:ext cx="4479639" cy="3980360"/>
            <a:chOff x="731520" y="1616369"/>
            <a:chExt cx="3331029" cy="2892913"/>
          </a:xfrm>
        </p:grpSpPr>
        <p:sp>
          <p:nvSpPr>
            <p:cNvPr id="13" name="Ellipse 12">
              <a:extLst>
                <a:ext uri="{FF2B5EF4-FFF2-40B4-BE49-F238E27FC236}">
                  <a16:creationId xmlns="" xmlns:a16="http://schemas.microsoft.com/office/drawing/2014/main" id="{0C98FEBE-2E98-4FED-A466-69C9E91FD0DD}"/>
                </a:ext>
              </a:extLst>
            </p:cNvPr>
            <p:cNvSpPr/>
            <p:nvPr/>
          </p:nvSpPr>
          <p:spPr>
            <a:xfrm>
              <a:off x="731520" y="1616369"/>
              <a:ext cx="1815737" cy="17933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/>
                <a:t>63</a:t>
              </a:r>
              <a:br>
                <a:rPr lang="fr-FR" sz="4000" b="1" dirty="0"/>
              </a:br>
              <a:r>
                <a:rPr lang="fr-FR" sz="1100" dirty="0"/>
                <a:t>validations / jours</a:t>
              </a:r>
              <a:endParaRPr lang="fr-FR" sz="800" dirty="0"/>
            </a:p>
            <a:p>
              <a:pPr algn="ctr"/>
              <a:r>
                <a:rPr lang="fr-FR" sz="1200" b="1" dirty="0"/>
                <a:t>Jour semaine scolaire</a:t>
              </a:r>
              <a:endParaRPr lang="fr-FR" sz="2000" b="1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="" xmlns:a16="http://schemas.microsoft.com/office/drawing/2014/main" id="{4BEA4E64-BBE9-4A76-921F-DD69F35AF105}"/>
                </a:ext>
              </a:extLst>
            </p:cNvPr>
            <p:cNvSpPr/>
            <p:nvPr/>
          </p:nvSpPr>
          <p:spPr>
            <a:xfrm>
              <a:off x="2547257" y="2123094"/>
              <a:ext cx="1515292" cy="14837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9</a:t>
              </a:r>
              <a:r>
                <a:rPr lang="fr-FR" dirty="0"/>
                <a:t/>
              </a:r>
              <a:br>
                <a:rPr lang="fr-FR" dirty="0"/>
              </a:br>
              <a:r>
                <a:rPr lang="fr-FR" sz="1050" dirty="0"/>
                <a:t>validations / jours</a:t>
              </a:r>
              <a:endParaRPr lang="fr-FR" sz="800" dirty="0"/>
            </a:p>
            <a:p>
              <a:pPr algn="ctr"/>
              <a:r>
                <a:rPr lang="fr-FR" sz="1200" b="1" dirty="0"/>
                <a:t>Jour semaine vacances</a:t>
              </a:r>
              <a:endParaRPr lang="fr-FR" sz="2000" b="1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="" xmlns:a16="http://schemas.microsoft.com/office/drawing/2014/main" id="{36167648-C84A-4E92-8E03-692D59F9D269}"/>
                </a:ext>
              </a:extLst>
            </p:cNvPr>
            <p:cNvSpPr/>
            <p:nvPr/>
          </p:nvSpPr>
          <p:spPr>
            <a:xfrm>
              <a:off x="1729912" y="3274569"/>
              <a:ext cx="1209231" cy="12347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/>
                <a:t>4 </a:t>
              </a:r>
              <a:r>
                <a:rPr lang="fr-FR" dirty="0"/>
                <a:t> </a:t>
              </a:r>
              <a:r>
                <a:rPr lang="fr-FR" sz="1000" dirty="0"/>
                <a:t>validations/ jours</a:t>
              </a:r>
              <a:endParaRPr lang="fr-FR" sz="800" dirty="0"/>
            </a:p>
            <a:p>
              <a:pPr algn="ctr"/>
              <a:r>
                <a:rPr lang="fr-FR" sz="1200" b="1" dirty="0"/>
                <a:t>Samedi</a:t>
              </a:r>
              <a:endParaRPr lang="fr-FR" sz="2000" b="1" dirty="0"/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6B34CCD8-614E-46AB-9F75-23C2AAF5A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Données validations billettiques</a:t>
            </a:r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="" xmlns:a16="http://schemas.microsoft.com/office/drawing/2014/main" id="{EA1AAC27-079D-43D4-B8D5-AEC461A9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398E6B2B-F2DA-4B23-890E-36E4FE808209}"/>
              </a:ext>
            </a:extLst>
          </p:cNvPr>
          <p:cNvSpPr txBox="1"/>
          <p:nvPr/>
        </p:nvSpPr>
        <p:spPr>
          <a:xfrm>
            <a:off x="5881164" y="1543689"/>
            <a:ext cx="6062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Lignes 66 - validations par type de jour (1</a:t>
            </a:r>
            <a:r>
              <a:rPr lang="fr-FR" sz="1400" b="1" baseline="30000" dirty="0"/>
              <a:t>ier</a:t>
            </a:r>
            <a:r>
              <a:rPr lang="fr-FR" sz="1400" b="1" dirty="0"/>
              <a:t> trimestre 2019)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D9D5063F-010F-4A9D-BE07-3D84672E9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48626"/>
              </p:ext>
            </p:extLst>
          </p:nvPr>
        </p:nvGraphicFramePr>
        <p:xfrm>
          <a:off x="5881164" y="1953137"/>
          <a:ext cx="6062916" cy="3782153"/>
        </p:xfrm>
        <a:graphic>
          <a:graphicData uri="http://schemas.openxmlformats.org/drawingml/2006/table">
            <a:tbl>
              <a:tblPr/>
              <a:tblGrid>
                <a:gridCol w="2012935">
                  <a:extLst>
                    <a:ext uri="{9D8B030D-6E8A-4147-A177-3AD203B41FA5}">
                      <a16:colId xmlns="" xmlns:a16="http://schemas.microsoft.com/office/drawing/2014/main" val="4218908877"/>
                    </a:ext>
                  </a:extLst>
                </a:gridCol>
                <a:gridCol w="1012495">
                  <a:extLst>
                    <a:ext uri="{9D8B030D-6E8A-4147-A177-3AD203B41FA5}">
                      <a16:colId xmlns="" xmlns:a16="http://schemas.microsoft.com/office/drawing/2014/main" val="4243858914"/>
                    </a:ext>
                  </a:extLst>
                </a:gridCol>
                <a:gridCol w="1012495">
                  <a:extLst>
                    <a:ext uri="{9D8B030D-6E8A-4147-A177-3AD203B41FA5}">
                      <a16:colId xmlns="" xmlns:a16="http://schemas.microsoft.com/office/drawing/2014/main" val="2561131640"/>
                    </a:ext>
                  </a:extLst>
                </a:gridCol>
                <a:gridCol w="1060710">
                  <a:extLst>
                    <a:ext uri="{9D8B030D-6E8A-4147-A177-3AD203B41FA5}">
                      <a16:colId xmlns="" xmlns:a16="http://schemas.microsoft.com/office/drawing/2014/main" val="1238488216"/>
                    </a:ext>
                  </a:extLst>
                </a:gridCol>
                <a:gridCol w="964281">
                  <a:extLst>
                    <a:ext uri="{9D8B030D-6E8A-4147-A177-3AD203B41FA5}">
                      <a16:colId xmlns="" xmlns:a16="http://schemas.microsoft.com/office/drawing/2014/main" val="11155767"/>
                    </a:ext>
                  </a:extLst>
                </a:gridCol>
              </a:tblGrid>
              <a:tr h="12607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arrêtsma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Période scolaire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Petites </a:t>
                      </a:r>
                      <a:b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vacances scolaires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9745203"/>
                  </a:ext>
                </a:extLst>
              </a:tr>
              <a:tr h="420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Ancienne Gare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6357850"/>
                  </a:ext>
                </a:extLst>
              </a:tr>
              <a:tr h="420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Monument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9444493"/>
                  </a:ext>
                </a:extLst>
              </a:tr>
              <a:tr h="420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Fontaine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9295928"/>
                  </a:ext>
                </a:extLst>
              </a:tr>
              <a:tr h="420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Charrière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8505561"/>
                  </a:ext>
                </a:extLst>
              </a:tr>
              <a:tr h="420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Nuelles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7254448"/>
                  </a:ext>
                </a:extLst>
              </a:tr>
              <a:tr h="420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972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59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7B394450-EE41-4F9B-B807-F557921F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Fréquentation issue des services réguliers : Diabolo D212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3FA00DA-536A-47C6-8648-9F087884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81E0B57-7058-4F74-814F-E8AAE60D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CA84685B-8912-4BBC-9891-5F8E3CA0F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Données comptages 2019</a:t>
            </a:r>
          </a:p>
          <a:p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="" xmlns:a16="http://schemas.microsoft.com/office/drawing/2014/main" id="{AE635513-51EB-4202-B3AC-E03EDD003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09517"/>
              </p:ext>
            </p:extLst>
          </p:nvPr>
        </p:nvGraphicFramePr>
        <p:xfrm>
          <a:off x="454568" y="1797977"/>
          <a:ext cx="11144955" cy="30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85">
                  <a:extLst>
                    <a:ext uri="{9D8B030D-6E8A-4147-A177-3AD203B41FA5}">
                      <a16:colId xmlns="" xmlns:a16="http://schemas.microsoft.com/office/drawing/2014/main" val="3462782569"/>
                    </a:ext>
                  </a:extLst>
                </a:gridCol>
                <a:gridCol w="3714985">
                  <a:extLst>
                    <a:ext uri="{9D8B030D-6E8A-4147-A177-3AD203B41FA5}">
                      <a16:colId xmlns="" xmlns:a16="http://schemas.microsoft.com/office/drawing/2014/main" val="2833101336"/>
                    </a:ext>
                  </a:extLst>
                </a:gridCol>
                <a:gridCol w="3714985">
                  <a:extLst>
                    <a:ext uri="{9D8B030D-6E8A-4147-A177-3AD203B41FA5}">
                      <a16:colId xmlns="" xmlns:a16="http://schemas.microsoft.com/office/drawing/2014/main" val="642279611"/>
                    </a:ext>
                  </a:extLst>
                </a:gridCol>
              </a:tblGrid>
              <a:tr h="137205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Ligne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Établissements desservis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Montées 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à </a:t>
                      </a:r>
                      <a:r>
                        <a:rPr lang="fr-FR" sz="1800" dirty="0" err="1"/>
                        <a:t>Miserey</a:t>
                      </a:r>
                      <a:r>
                        <a:rPr lang="fr-FR" sz="1800" dirty="0"/>
                        <a:t>-Salines / jour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4718025"/>
                  </a:ext>
                </a:extLst>
              </a:tr>
              <a:tr h="85441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Diabolo D212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Collège Camus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44393589"/>
                  </a:ext>
                </a:extLst>
              </a:tr>
              <a:tr h="85441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Tous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35 montées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0637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92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F945496-9543-44E0-8ADB-F1C4B658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1268"/>
            <a:ext cx="11857568" cy="1035696"/>
          </a:xfrm>
        </p:spPr>
        <p:txBody>
          <a:bodyPr/>
          <a:lstStyle/>
          <a:p>
            <a:r>
              <a:rPr lang="fr-FR" dirty="0"/>
              <a:t>Fréquentation issue des services sur réservation : lignes 66, TGV1</a:t>
            </a:r>
            <a:endParaRPr lang="fr-FR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9EAB543-C5B9-4969-A326-6D94D064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A11CCCC3-6FB8-4796-94BF-90113B6BE271}"/>
              </a:ext>
            </a:extLst>
          </p:cNvPr>
          <p:cNvSpPr/>
          <p:nvPr/>
        </p:nvSpPr>
        <p:spPr>
          <a:xfrm>
            <a:off x="530304" y="1847421"/>
            <a:ext cx="1098525" cy="10676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5 035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4B65F14-1EBE-4C44-9C14-A2B61715DD33}"/>
              </a:ext>
            </a:extLst>
          </p:cNvPr>
          <p:cNvSpPr txBox="1"/>
          <p:nvPr/>
        </p:nvSpPr>
        <p:spPr>
          <a:xfrm>
            <a:off x="1709221" y="1920939"/>
            <a:ext cx="4177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courses sur réservation proposées </a:t>
            </a:r>
            <a:r>
              <a:rPr lang="fr-FR" dirty="0"/>
              <a:t>:</a:t>
            </a:r>
            <a:br>
              <a:rPr lang="fr-FR" dirty="0"/>
            </a:br>
            <a:r>
              <a:rPr lang="fr-FR" sz="1600" dirty="0"/>
              <a:t>  - ligne 66 = 2 600 courses</a:t>
            </a:r>
            <a:br>
              <a:rPr lang="fr-FR" sz="1600" dirty="0"/>
            </a:br>
            <a:r>
              <a:rPr lang="fr-FR" sz="1600" dirty="0"/>
              <a:t>  - Proxi TGV 1 = 2 435 courses </a:t>
            </a:r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5E1E39F4-754B-4BDD-9081-B0016F4A5561}"/>
              </a:ext>
            </a:extLst>
          </p:cNvPr>
          <p:cNvSpPr/>
          <p:nvPr/>
        </p:nvSpPr>
        <p:spPr>
          <a:xfrm>
            <a:off x="530304" y="3273325"/>
            <a:ext cx="1098525" cy="10676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177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89DCF34-DF0D-4CA4-B90C-C9332FA4DE1D}"/>
              </a:ext>
            </a:extLst>
          </p:cNvPr>
          <p:cNvSpPr txBox="1"/>
          <p:nvPr/>
        </p:nvSpPr>
        <p:spPr>
          <a:xfrm>
            <a:off x="1709221" y="3384968"/>
            <a:ext cx="2882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voyages réalisés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/>
              <a:t>  - ligne 66 = 149 voyages</a:t>
            </a:r>
            <a:br>
              <a:rPr lang="fr-FR" sz="1600" dirty="0"/>
            </a:br>
            <a:r>
              <a:rPr lang="fr-FR" sz="1600" dirty="0"/>
              <a:t>  - Proxi TGV 1 = 28 voyages 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142E3BD2-605D-49B9-8F7C-CEB63EB9F20B}"/>
              </a:ext>
            </a:extLst>
          </p:cNvPr>
          <p:cNvSpPr txBox="1"/>
          <p:nvPr/>
        </p:nvSpPr>
        <p:spPr>
          <a:xfrm>
            <a:off x="6400588" y="1248087"/>
            <a:ext cx="4025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Nombre de montées comptabilisées par arrêt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="" xmlns:a16="http://schemas.microsoft.com/office/drawing/2014/main" id="{956998B9-5AD6-4854-8F62-158A32B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4CB08DD0-ECF9-4FBE-A8FB-C653DBA1E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3" y="1063205"/>
            <a:ext cx="11520000" cy="480484"/>
          </a:xfrm>
        </p:spPr>
        <p:txBody>
          <a:bodyPr/>
          <a:lstStyle/>
          <a:p>
            <a:r>
              <a:rPr lang="fr-FR" dirty="0"/>
              <a:t>Chiffres clés année 2019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BA9E8C2C-8CF7-480C-880E-66FD1C78621A}"/>
              </a:ext>
            </a:extLst>
          </p:cNvPr>
          <p:cNvSpPr txBox="1"/>
          <p:nvPr/>
        </p:nvSpPr>
        <p:spPr>
          <a:xfrm>
            <a:off x="6400587" y="3927917"/>
            <a:ext cx="325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Nombre de client différents en 2019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368D2CDA-963A-4FDE-A32C-3A983363492A}"/>
              </a:ext>
            </a:extLst>
          </p:cNvPr>
          <p:cNvSpPr/>
          <p:nvPr/>
        </p:nvSpPr>
        <p:spPr>
          <a:xfrm>
            <a:off x="530304" y="4704384"/>
            <a:ext cx="1098525" cy="10676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58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E94EDA2A-074D-47F7-9039-091EFB59EAF6}"/>
              </a:ext>
            </a:extLst>
          </p:cNvPr>
          <p:cNvSpPr txBox="1"/>
          <p:nvPr/>
        </p:nvSpPr>
        <p:spPr>
          <a:xfrm>
            <a:off x="1709221" y="4795479"/>
            <a:ext cx="38507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clients différents utilisateurs</a:t>
            </a:r>
            <a:br>
              <a:rPr lang="fr-FR" b="1" dirty="0"/>
            </a:br>
            <a:r>
              <a:rPr lang="fr-FR" b="1" dirty="0"/>
              <a:t>  </a:t>
            </a:r>
            <a:r>
              <a:rPr lang="fr-FR" sz="1600" dirty="0"/>
              <a:t>- ligne 66 = 51 clients</a:t>
            </a:r>
            <a:br>
              <a:rPr lang="fr-FR" sz="1600" dirty="0"/>
            </a:br>
            <a:r>
              <a:rPr lang="fr-FR" sz="1600" dirty="0"/>
              <a:t>  - Proxi TGV 1 = 9 clients</a:t>
            </a:r>
          </a:p>
          <a:p>
            <a:r>
              <a:rPr lang="fr-FR" sz="1600" i="1" dirty="0">
                <a:sym typeface="Wingdings" panose="05000000000000000000" pitchFamily="2" charset="2"/>
              </a:rPr>
              <a:t> 58 clients confondus sur les 2 lignes</a:t>
            </a:r>
            <a:r>
              <a:rPr lang="fr-FR" sz="1600" i="1" dirty="0"/>
              <a:t> </a:t>
            </a:r>
            <a:endParaRPr lang="fr-FR" b="1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CF70FDE2-295B-49C4-B89F-91605BA5F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67323"/>
              </p:ext>
            </p:extLst>
          </p:nvPr>
        </p:nvGraphicFramePr>
        <p:xfrm>
          <a:off x="6486523" y="4285885"/>
          <a:ext cx="5277386" cy="1767634"/>
        </p:xfrm>
        <a:graphic>
          <a:graphicData uri="http://schemas.openxmlformats.org/drawingml/2006/table">
            <a:tbl>
              <a:tblPr/>
              <a:tblGrid>
                <a:gridCol w="2287606">
                  <a:extLst>
                    <a:ext uri="{9D8B030D-6E8A-4147-A177-3AD203B41FA5}">
                      <a16:colId xmlns="" xmlns:a16="http://schemas.microsoft.com/office/drawing/2014/main" val="2364115976"/>
                    </a:ext>
                  </a:extLst>
                </a:gridCol>
                <a:gridCol w="2989780">
                  <a:extLst>
                    <a:ext uri="{9D8B030D-6E8A-4147-A177-3AD203B41FA5}">
                      <a16:colId xmlns="" xmlns:a16="http://schemas.microsoft.com/office/drawing/2014/main" val="1128452684"/>
                    </a:ext>
                  </a:extLst>
                </a:gridCol>
              </a:tblGrid>
              <a:tr h="1928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clients uniques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voyages réalisés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3182408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client en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36836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voyage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13594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à 10 voyages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08824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à 20 voyages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4171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à 50 voyages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50083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à 100 voyages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6208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voyages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218368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clients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652295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2A41D478-2364-4612-86CD-31222414B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34734"/>
              </p:ext>
            </p:extLst>
          </p:nvPr>
        </p:nvGraphicFramePr>
        <p:xfrm>
          <a:off x="6486524" y="1606055"/>
          <a:ext cx="5277385" cy="2209800"/>
        </p:xfrm>
        <a:graphic>
          <a:graphicData uri="http://schemas.openxmlformats.org/drawingml/2006/table">
            <a:tbl>
              <a:tblPr/>
              <a:tblGrid>
                <a:gridCol w="1252063">
                  <a:extLst>
                    <a:ext uri="{9D8B030D-6E8A-4147-A177-3AD203B41FA5}">
                      <a16:colId xmlns="" xmlns:a16="http://schemas.microsoft.com/office/drawing/2014/main" val="2414032816"/>
                    </a:ext>
                  </a:extLst>
                </a:gridCol>
                <a:gridCol w="1919049">
                  <a:extLst>
                    <a:ext uri="{9D8B030D-6E8A-4147-A177-3AD203B41FA5}">
                      <a16:colId xmlns="" xmlns:a16="http://schemas.microsoft.com/office/drawing/2014/main" val="785093931"/>
                    </a:ext>
                  </a:extLst>
                </a:gridCol>
                <a:gridCol w="702091">
                  <a:extLst>
                    <a:ext uri="{9D8B030D-6E8A-4147-A177-3AD203B41FA5}">
                      <a16:colId xmlns="" xmlns:a16="http://schemas.microsoft.com/office/drawing/2014/main" val="767667712"/>
                    </a:ext>
                  </a:extLst>
                </a:gridCol>
                <a:gridCol w="702091">
                  <a:extLst>
                    <a:ext uri="{9D8B030D-6E8A-4147-A177-3AD203B41FA5}">
                      <a16:colId xmlns="" xmlns:a16="http://schemas.microsoft.com/office/drawing/2014/main" val="1532593765"/>
                    </a:ext>
                  </a:extLst>
                </a:gridCol>
                <a:gridCol w="702091">
                  <a:extLst>
                    <a:ext uri="{9D8B030D-6E8A-4147-A177-3AD203B41FA5}">
                      <a16:colId xmlns="" xmlns:a16="http://schemas.microsoft.com/office/drawing/2014/main" val="99605091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arrêt de montée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TGV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63460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Besançon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Pôle Temis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59434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École-Valentin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10321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École-Valentin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Commercial École-V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19642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École-Valentin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Valentin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99739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Auxons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Gare Besançon TGV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1794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Ancienne Gare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77778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Fontaine Salines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48210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Charrière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19884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Nuelles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40097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Monument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5984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587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7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1EC3F183-6465-4A27-9EE6-02B53506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3690332"/>
            <a:ext cx="6445584" cy="614400"/>
          </a:xfrm>
        </p:spPr>
        <p:txBody>
          <a:bodyPr/>
          <a:lstStyle/>
          <a:p>
            <a:r>
              <a:rPr lang="fr-FR" sz="1300" dirty="0"/>
              <a:t>Montant dépôt garantie pour toute location : 600€.</a:t>
            </a:r>
          </a:p>
          <a:p>
            <a:r>
              <a:rPr lang="fr-FR" sz="1300" dirty="0"/>
              <a:t>Tarifs des sièges enfants et sacoches : 1 mois : 5€ | 3 mois : 10€ | 12 mois : 15€</a:t>
            </a:r>
          </a:p>
          <a:p>
            <a:r>
              <a:rPr lang="fr-FR" sz="1300" dirty="0"/>
              <a:t>L'accès aux Ginko </a:t>
            </a:r>
            <a:r>
              <a:rPr lang="fr-FR" sz="1300" dirty="0" err="1"/>
              <a:t>VéloParks</a:t>
            </a:r>
            <a:r>
              <a:rPr lang="fr-FR" sz="1300" dirty="0"/>
              <a:t> est offert et inclus pour toute location.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F477B90-E2E0-4D54-82C7-93506A0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Ginko Vélo : le service de location de vélo à assistance électrique de Grand Besançon Métropole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3DD16E0-34A1-4E57-B65F-0B745E6A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mobilité des habitants de Franois : état des lieux et perspectives d’évolutions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F91EADA-22CE-4D4E-9D59-22C2B31D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43B7CEDA-9196-411C-8ADB-258A7B1D1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Informations et utilisation du service par les habitants de la commune</a:t>
            </a:r>
          </a:p>
        </p:txBody>
      </p:sp>
      <p:pic>
        <p:nvPicPr>
          <p:cNvPr id="7" name="Image 6" descr="Une image contenant extérieur, vélo, équitation, rue&#10;&#10;Description générée automatiquement">
            <a:extLst>
              <a:ext uri="{FF2B5EF4-FFF2-40B4-BE49-F238E27FC236}">
                <a16:creationId xmlns="" xmlns:a16="http://schemas.microsoft.com/office/drawing/2014/main" id="{BD5C659B-BC9C-48E4-9839-90D30AAD6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60" y="1904881"/>
            <a:ext cx="4363536" cy="4469191"/>
          </a:xfrm>
          <a:prstGeom prst="rect">
            <a:avLst/>
          </a:prstGeom>
        </p:spPr>
      </p:pic>
      <p:graphicFrame>
        <p:nvGraphicFramePr>
          <p:cNvPr id="8" name="Tableau 8">
            <a:extLst>
              <a:ext uri="{FF2B5EF4-FFF2-40B4-BE49-F238E27FC236}">
                <a16:creationId xmlns="" xmlns:a16="http://schemas.microsoft.com/office/drawing/2014/main" id="{3AAC1332-B654-47CE-936D-0ECB90FCA9E5}"/>
              </a:ext>
            </a:extLst>
          </p:cNvPr>
          <p:cNvGraphicFramePr>
            <a:graphicFrameLocks noGrp="1"/>
          </p:cNvGraphicFramePr>
          <p:nvPr/>
        </p:nvGraphicFramePr>
        <p:xfrm>
          <a:off x="334432" y="1904881"/>
          <a:ext cx="6703365" cy="169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455">
                  <a:extLst>
                    <a:ext uri="{9D8B030D-6E8A-4147-A177-3AD203B41FA5}">
                      <a16:colId xmlns="" xmlns:a16="http://schemas.microsoft.com/office/drawing/2014/main" val="1188679737"/>
                    </a:ext>
                  </a:extLst>
                </a:gridCol>
                <a:gridCol w="2234455">
                  <a:extLst>
                    <a:ext uri="{9D8B030D-6E8A-4147-A177-3AD203B41FA5}">
                      <a16:colId xmlns="" xmlns:a16="http://schemas.microsoft.com/office/drawing/2014/main" val="3619354352"/>
                    </a:ext>
                  </a:extLst>
                </a:gridCol>
                <a:gridCol w="2234455">
                  <a:extLst>
                    <a:ext uri="{9D8B030D-6E8A-4147-A177-3AD203B41FA5}">
                      <a16:colId xmlns="" xmlns:a16="http://schemas.microsoft.com/office/drawing/2014/main" val="114700602"/>
                    </a:ext>
                  </a:extLst>
                </a:gridCol>
              </a:tblGrid>
              <a:tr h="41186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Durée de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Tarifs non abonnés Ginko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Tarifs abonnés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Ginko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49173506"/>
                  </a:ext>
                </a:extLst>
              </a:tr>
              <a:tr h="4118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5109097"/>
                  </a:ext>
                </a:extLst>
              </a:tr>
              <a:tr h="4118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3481315"/>
                  </a:ext>
                </a:extLst>
              </a:tr>
              <a:tr h="4118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 mois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240€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09719020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1D29A529-7A15-47E2-ADF1-F369FF759DDC}"/>
              </a:ext>
            </a:extLst>
          </p:cNvPr>
          <p:cNvSpPr/>
          <p:nvPr/>
        </p:nvSpPr>
        <p:spPr>
          <a:xfrm>
            <a:off x="334432" y="5083104"/>
            <a:ext cx="1103095" cy="10565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5965F40-B2D6-4DC3-8FB3-AA399533A2C8}"/>
              </a:ext>
            </a:extLst>
          </p:cNvPr>
          <p:cNvSpPr txBox="1"/>
          <p:nvPr/>
        </p:nvSpPr>
        <p:spPr>
          <a:xfrm>
            <a:off x="254915" y="1537782"/>
            <a:ext cx="451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Informations relatives au service Ginko Vélo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63A2D6A7-4ACC-40C8-9460-E7B455AD73FB}"/>
              </a:ext>
            </a:extLst>
          </p:cNvPr>
          <p:cNvCxnSpPr>
            <a:cxnSpLocks/>
          </p:cNvCxnSpPr>
          <p:nvPr/>
        </p:nvCxnSpPr>
        <p:spPr>
          <a:xfrm>
            <a:off x="254915" y="4543124"/>
            <a:ext cx="7157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B039E4C8-8CC4-427F-8F7F-13A8F41DD853}"/>
              </a:ext>
            </a:extLst>
          </p:cNvPr>
          <p:cNvSpPr txBox="1"/>
          <p:nvPr/>
        </p:nvSpPr>
        <p:spPr>
          <a:xfrm>
            <a:off x="254915" y="4628667"/>
            <a:ext cx="7157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Utilisation du service par les habitants depuis son lancement (juin 2019)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EC533277-DC08-4F97-B4E8-458DD798FBF4}"/>
              </a:ext>
            </a:extLst>
          </p:cNvPr>
          <p:cNvSpPr txBox="1"/>
          <p:nvPr/>
        </p:nvSpPr>
        <p:spPr>
          <a:xfrm>
            <a:off x="1437527" y="5165100"/>
            <a:ext cx="21739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Clients</a:t>
            </a:r>
          </a:p>
          <a:p>
            <a:r>
              <a:rPr lang="fr-FR" b="1" dirty="0"/>
              <a:t> </a:t>
            </a:r>
            <a:r>
              <a:rPr lang="fr-FR" sz="1600" i="1" dirty="0"/>
              <a:t>- 6 contrats terminés</a:t>
            </a:r>
            <a:br>
              <a:rPr lang="fr-FR" sz="1600" i="1" dirty="0"/>
            </a:br>
            <a:r>
              <a:rPr lang="fr-FR" sz="1600" i="1" dirty="0"/>
              <a:t> - 2 contrats en cours </a:t>
            </a:r>
          </a:p>
        </p:txBody>
      </p:sp>
      <p:sp>
        <p:nvSpPr>
          <p:cNvPr id="19" name="Accolade fermante 18">
            <a:extLst>
              <a:ext uri="{FF2B5EF4-FFF2-40B4-BE49-F238E27FC236}">
                <a16:creationId xmlns="" xmlns:a16="http://schemas.microsoft.com/office/drawing/2014/main" id="{59216069-EB03-4E18-89A4-74746DD4E946}"/>
              </a:ext>
            </a:extLst>
          </p:cNvPr>
          <p:cNvSpPr/>
          <p:nvPr/>
        </p:nvSpPr>
        <p:spPr>
          <a:xfrm>
            <a:off x="3686114" y="5165100"/>
            <a:ext cx="403001" cy="97454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1">
            <a:extLst>
              <a:ext uri="{FF2B5EF4-FFF2-40B4-BE49-F238E27FC236}">
                <a16:creationId xmlns="" xmlns:a16="http://schemas.microsoft.com/office/drawing/2014/main" id="{41BE63A1-55BE-4A1C-BF40-6CA79294D356}"/>
              </a:ext>
            </a:extLst>
          </p:cNvPr>
          <p:cNvSpPr txBox="1">
            <a:spLocks/>
          </p:cNvSpPr>
          <p:nvPr/>
        </p:nvSpPr>
        <p:spPr bwMode="gray">
          <a:xfrm>
            <a:off x="4340264" y="5013018"/>
            <a:ext cx="2380964" cy="6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7993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¤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986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●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3978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¡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978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3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FR" sz="1300" dirty="0"/>
              <a:t>Contrats </a:t>
            </a:r>
            <a:r>
              <a:rPr lang="fr-FR" sz="1300" b="1" dirty="0"/>
              <a:t>1 mois </a:t>
            </a:r>
            <a:r>
              <a:rPr lang="fr-FR" sz="1300" dirty="0"/>
              <a:t>: 0</a:t>
            </a:r>
          </a:p>
          <a:p>
            <a:pPr>
              <a:lnSpc>
                <a:spcPct val="200000"/>
              </a:lnSpc>
            </a:pPr>
            <a:r>
              <a:rPr lang="fr-FR" sz="1300" dirty="0"/>
              <a:t>Contrats </a:t>
            </a:r>
            <a:r>
              <a:rPr lang="fr-FR" sz="1300" b="1" dirty="0"/>
              <a:t>3 mois </a:t>
            </a:r>
            <a:r>
              <a:rPr lang="fr-FR" sz="1300" dirty="0"/>
              <a:t>: 0</a:t>
            </a:r>
          </a:p>
          <a:p>
            <a:pPr>
              <a:lnSpc>
                <a:spcPct val="200000"/>
              </a:lnSpc>
            </a:pPr>
            <a:r>
              <a:rPr lang="fr-FR" sz="1300" dirty="0"/>
              <a:t>Contrats </a:t>
            </a:r>
            <a:r>
              <a:rPr lang="fr-FR" sz="1300" b="1" dirty="0"/>
              <a:t>12 mois </a:t>
            </a:r>
            <a:r>
              <a:rPr lang="fr-FR" sz="1300" dirty="0"/>
              <a:t>: 8</a:t>
            </a:r>
          </a:p>
        </p:txBody>
      </p:sp>
    </p:spTree>
    <p:extLst>
      <p:ext uri="{BB962C8B-B14F-4D97-AF65-F5344CB8AC3E}">
        <p14:creationId xmlns:p14="http://schemas.microsoft.com/office/powerpoint/2010/main" val="149146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1483D65-3B8C-478A-AD42-A6D42959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240C85C-36C9-491D-89C0-FE0C3C5C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25C75694-C26F-4B8D-B02B-3F3667E8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307BCBF9-F1EB-49DA-A124-4C7DC45BD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#3</a:t>
            </a:r>
            <a:br>
              <a:rPr lang="fr-FR" dirty="0"/>
            </a:br>
            <a:r>
              <a:rPr lang="fr-FR" sz="4800" dirty="0"/>
              <a:t>Un regard éclairé </a:t>
            </a:r>
            <a:br>
              <a:rPr lang="fr-FR" sz="4800" dirty="0"/>
            </a:br>
            <a:r>
              <a:rPr lang="fr-FR" sz="4800" dirty="0"/>
              <a:t>sur la mobilité des habitants de Miserey-Salines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17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1CBF6EA7-4524-4AC5-BAD0-2B7C25AA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la répartition de la population (données INSEE 2017)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8512E322-3578-4B59-878E-0A28910C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8B6D3E70-C4BF-41A4-844F-979F432C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736D5035-C574-4352-B2BF-3B2B18372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Répartition par tranche d’âge, type de ménage, type d’activité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F1A2D5C-0B85-4BF2-BA44-55CE1C69D78C}"/>
              </a:ext>
            </a:extLst>
          </p:cNvPr>
          <p:cNvSpPr txBox="1"/>
          <p:nvPr/>
        </p:nvSpPr>
        <p:spPr>
          <a:xfrm>
            <a:off x="8640437" y="1828562"/>
            <a:ext cx="345909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répartition des habitants </a:t>
            </a:r>
            <a:br>
              <a:rPr lang="fr-FR" sz="1400" dirty="0"/>
            </a:br>
            <a:r>
              <a:rPr lang="fr-FR" sz="1400" dirty="0"/>
              <a:t>par tranche d’âge identique en ordre de grandeur à la moyenne observée </a:t>
            </a:r>
            <a:br>
              <a:rPr lang="fr-FR" sz="1400" dirty="0"/>
            </a:br>
            <a:r>
              <a:rPr lang="fr-FR" sz="1400" dirty="0"/>
              <a:t>dans les communes périurbaines </a:t>
            </a:r>
            <a:br>
              <a:rPr lang="fr-FR" sz="1400" dirty="0"/>
            </a:br>
            <a:r>
              <a:rPr lang="fr-FR" sz="1400" dirty="0"/>
              <a:t>de Grand Besançon Métropole</a:t>
            </a:r>
          </a:p>
          <a:p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7A54CFA-6CC9-4844-93CA-53E88CA7E960}"/>
              </a:ext>
            </a:extLst>
          </p:cNvPr>
          <p:cNvSpPr txBox="1"/>
          <p:nvPr/>
        </p:nvSpPr>
        <p:spPr>
          <a:xfrm>
            <a:off x="8657561" y="3846731"/>
            <a:ext cx="353443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plus faible part de ménages avec enfant par rapport à la moyenne du périurbain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9BC88D1-8289-4C60-BE4A-8D72C76A837D}"/>
              </a:ext>
            </a:extLst>
          </p:cNvPr>
          <p:cNvSpPr txBox="1"/>
          <p:nvPr/>
        </p:nvSpPr>
        <p:spPr>
          <a:xfrm>
            <a:off x="8732905" y="5191454"/>
            <a:ext cx="327758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part de population active (ayant un emploi) légèrement plus élevée que la moyenne périurbaine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0463BE4A-5289-45D3-85AB-CA16403C2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72771"/>
              </p:ext>
            </p:extLst>
          </p:nvPr>
        </p:nvGraphicFramePr>
        <p:xfrm>
          <a:off x="334433" y="1641473"/>
          <a:ext cx="8059653" cy="4563060"/>
        </p:xfrm>
        <a:graphic>
          <a:graphicData uri="http://schemas.openxmlformats.org/drawingml/2006/table">
            <a:tbl>
              <a:tblPr/>
              <a:tblGrid>
                <a:gridCol w="2905517">
                  <a:extLst>
                    <a:ext uri="{9D8B030D-6E8A-4147-A177-3AD203B41FA5}">
                      <a16:colId xmlns="" xmlns:a16="http://schemas.microsoft.com/office/drawing/2014/main" val="2854802230"/>
                    </a:ext>
                  </a:extLst>
                </a:gridCol>
                <a:gridCol w="1288534">
                  <a:extLst>
                    <a:ext uri="{9D8B030D-6E8A-4147-A177-3AD203B41FA5}">
                      <a16:colId xmlns="" xmlns:a16="http://schemas.microsoft.com/office/drawing/2014/main" val="3432599712"/>
                    </a:ext>
                  </a:extLst>
                </a:gridCol>
                <a:gridCol w="1288534">
                  <a:extLst>
                    <a:ext uri="{9D8B030D-6E8A-4147-A177-3AD203B41FA5}">
                      <a16:colId xmlns="" xmlns:a16="http://schemas.microsoft.com/office/drawing/2014/main" val="1189082790"/>
                    </a:ext>
                  </a:extLst>
                </a:gridCol>
                <a:gridCol w="1288534">
                  <a:extLst>
                    <a:ext uri="{9D8B030D-6E8A-4147-A177-3AD203B41FA5}">
                      <a16:colId xmlns="" xmlns:a16="http://schemas.microsoft.com/office/drawing/2014/main" val="2700816827"/>
                    </a:ext>
                  </a:extLst>
                </a:gridCol>
                <a:gridCol w="1288534">
                  <a:extLst>
                    <a:ext uri="{9D8B030D-6E8A-4147-A177-3AD203B41FA5}">
                      <a16:colId xmlns="" xmlns:a16="http://schemas.microsoft.com/office/drawing/2014/main" val="1084378357"/>
                    </a:ext>
                  </a:extLst>
                </a:gridCol>
              </a:tblGrid>
              <a:tr h="22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Données INSEE 2017</a:t>
                      </a:r>
                    </a:p>
                  </a:txBody>
                  <a:tcPr marL="5405" marR="5405" marT="54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Poids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commune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Poids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périurbain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Poids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Besançon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6153874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2 502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428706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 0 - 5 ans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7114196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 6-17 ans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6151112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 18-24 ans 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2060724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 25-64 ans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1 274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3007781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 +64 ans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7798089"/>
                  </a:ext>
                </a:extLst>
              </a:tr>
              <a:tr h="100531"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3233641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ménages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1 070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8481061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Ménages 1 personne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510415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Ménages Couple sans enfant 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857662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Ménages Couple avec enfant(s)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888766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Ménages autres (monoparental, colocation)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338806"/>
                  </a:ext>
                </a:extLst>
              </a:tr>
              <a:tr h="100531"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5" marR="5405" marT="54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2559024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15 - 64 ans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1 513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9801488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actifs occupés (qui ont un travail)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1 090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0466671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actifs inocupés (en recherche d'emploi)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2932782"/>
                  </a:ext>
                </a:extLst>
              </a:tr>
              <a:tr h="259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Inactifs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5405" marR="5405" marT="54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32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42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="" xmlns:a16="http://schemas.microsoft.com/office/drawing/2014/main" id="{F974E5D3-EBD5-4D24-8C71-4D3F34EBB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413879"/>
              </p:ext>
            </p:extLst>
          </p:nvPr>
        </p:nvGraphicFramePr>
        <p:xfrm>
          <a:off x="-844464" y="1569930"/>
          <a:ext cx="6874069" cy="511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4D1ED1-A30A-4F30-AC65-6E236FDE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abonnés très majoritairement scolaires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1AD4611-82BE-4896-9143-9CA3475C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7B8F97C-6A2F-4557-9EDE-5B95AADB9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193 abonnés à Miserey-Salines en février 2020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EA0A41E-FB1D-43F1-B6F9-6C79BAC8E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454" y="5704015"/>
            <a:ext cx="6183006" cy="678946"/>
          </a:xfrm>
        </p:spPr>
        <p:txBody>
          <a:bodyPr/>
          <a:lstStyle/>
          <a:p>
            <a:r>
              <a:rPr lang="fr-FR" sz="1600" dirty="0"/>
              <a:t>Un taux d’abonnement inférieur de 1,5 points à la moyenne </a:t>
            </a:r>
            <a:br>
              <a:rPr lang="fr-FR" sz="1600" dirty="0"/>
            </a:br>
            <a:r>
              <a:rPr lang="fr-FR" sz="1600" dirty="0"/>
              <a:t>des communes périurbaines : </a:t>
            </a:r>
            <a:r>
              <a:rPr lang="fr-FR" sz="1600" b="1" dirty="0"/>
              <a:t>7,7 % vs 9,2%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="" xmlns:a16="http://schemas.microsoft.com/office/drawing/2014/main" id="{902BF99A-FA02-488C-B74B-0A060533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764E39B-120E-49A7-9622-DCC186016622}"/>
              </a:ext>
            </a:extLst>
          </p:cNvPr>
          <p:cNvSpPr txBox="1"/>
          <p:nvPr/>
        </p:nvSpPr>
        <p:spPr>
          <a:xfrm>
            <a:off x="8457596" y="5353704"/>
            <a:ext cx="3371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/>
              <a:t>Pass</a:t>
            </a:r>
            <a:r>
              <a:rPr lang="fr-FR" sz="900" i="1" dirty="0"/>
              <a:t> autres : PMR, CMU, Mission locale, demandeur d’emploi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367556B-5CD1-4E60-BEB2-6A3B0D9DC530}"/>
              </a:ext>
            </a:extLst>
          </p:cNvPr>
          <p:cNvSpPr txBox="1"/>
          <p:nvPr/>
        </p:nvSpPr>
        <p:spPr>
          <a:xfrm>
            <a:off x="1768238" y="3554486"/>
            <a:ext cx="16209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193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abonnés</a:t>
            </a:r>
            <a:br>
              <a:rPr lang="fr-FR" b="1" dirty="0"/>
            </a:br>
            <a:r>
              <a:rPr lang="fr-FR" b="1" dirty="0"/>
              <a:t>soit 8% de </a:t>
            </a:r>
            <a:br>
              <a:rPr lang="fr-FR" b="1" dirty="0"/>
            </a:br>
            <a:r>
              <a:rPr lang="fr-FR" b="1" dirty="0"/>
              <a:t>la population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="" xmlns:a16="http://schemas.microsoft.com/office/drawing/2014/main" id="{47211585-92AA-47E8-904F-E7227A1BE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6236"/>
              </p:ext>
            </p:extLst>
          </p:nvPr>
        </p:nvGraphicFramePr>
        <p:xfrm>
          <a:off x="5500255" y="1543689"/>
          <a:ext cx="6509407" cy="388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08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aphique 30">
            <a:extLst>
              <a:ext uri="{FF2B5EF4-FFF2-40B4-BE49-F238E27FC236}">
                <a16:creationId xmlns="" xmlns:a16="http://schemas.microsoft.com/office/drawing/2014/main" id="{27556905-1FEB-4140-9AFE-42248237F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809702"/>
              </p:ext>
            </p:extLst>
          </p:nvPr>
        </p:nvGraphicFramePr>
        <p:xfrm>
          <a:off x="7590173" y="2066040"/>
          <a:ext cx="5215726" cy="415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re 2">
            <a:extLst>
              <a:ext uri="{FF2B5EF4-FFF2-40B4-BE49-F238E27FC236}">
                <a16:creationId xmlns="" xmlns:a16="http://schemas.microsoft.com/office/drawing/2014/main" id="{A397B384-0E1A-40E3-9820-F38FF91D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96% des foyers sont motorisés</a:t>
            </a:r>
            <a:br>
              <a:rPr lang="fr-FR" dirty="0"/>
            </a:br>
            <a:r>
              <a:rPr lang="fr-FR" dirty="0"/>
              <a:t>Une motorisation semblable à la moyenne périurbaine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2FE3C4C-BAD8-460B-9398-F0F41528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17</a:t>
            </a:fld>
            <a:endParaRPr lang="fr-FR" dirty="0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="" xmlns:a16="http://schemas.microsoft.com/office/drawing/2014/main" id="{F468CA0A-9961-48EB-B666-5A95472B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graphicFrame>
        <p:nvGraphicFramePr>
          <p:cNvPr id="32" name="Graphique 31">
            <a:extLst>
              <a:ext uri="{FF2B5EF4-FFF2-40B4-BE49-F238E27FC236}">
                <a16:creationId xmlns="" xmlns:a16="http://schemas.microsoft.com/office/drawing/2014/main" id="{E750301D-5A7B-4A44-948D-866663C64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535749"/>
              </p:ext>
            </p:extLst>
          </p:nvPr>
        </p:nvGraphicFramePr>
        <p:xfrm>
          <a:off x="3830564" y="2149152"/>
          <a:ext cx="4075850" cy="385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3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FA839C6D-D83D-4F54-A4AC-CE3F5DC5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968" y="4921669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AB766343-EC65-4FAA-8B5C-BAB26834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703" y="2905872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EC1DE02B-6709-40C5-B885-A821F044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588" y="2532936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Graphique 36">
            <a:extLst>
              <a:ext uri="{FF2B5EF4-FFF2-40B4-BE49-F238E27FC236}">
                <a16:creationId xmlns="" xmlns:a16="http://schemas.microsoft.com/office/drawing/2014/main" id="{D8323BC6-07FA-42E8-AD26-1FA2ED51B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188639"/>
              </p:ext>
            </p:extLst>
          </p:nvPr>
        </p:nvGraphicFramePr>
        <p:xfrm>
          <a:off x="-305105" y="2381051"/>
          <a:ext cx="4007647" cy="385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8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24EA07C2-F92C-4371-A320-CBF46441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2" y="2979626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29B4B0BC-2938-4FC3-A606-EB638A4D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07" y="2606690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51CF5C02-F413-412D-B7EB-BF1D3A96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241" y="4921669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C96CDA15-BBC3-4837-AC3B-20A92066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956" y="2789480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97614688-6D03-4D0C-896F-6D9CF2A1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956" y="2500356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asse auto, reprise de voiture et garage à Vivy près Saumur">
            <a:extLst>
              <a:ext uri="{FF2B5EF4-FFF2-40B4-BE49-F238E27FC236}">
                <a16:creationId xmlns="" xmlns:a16="http://schemas.microsoft.com/office/drawing/2014/main" id="{982A8804-6C68-4ABE-8071-E5D5B756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456" y="4921669"/>
            <a:ext cx="674674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D3BCF2FD-B1A0-47DF-8C71-500058CA7203}"/>
              </a:ext>
            </a:extLst>
          </p:cNvPr>
          <p:cNvSpPr txBox="1"/>
          <p:nvPr/>
        </p:nvSpPr>
        <p:spPr>
          <a:xfrm>
            <a:off x="1055470" y="1430623"/>
            <a:ext cx="212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Besançon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48D443EB-FD7E-4B6A-934C-08822DC0376B}"/>
              </a:ext>
            </a:extLst>
          </p:cNvPr>
          <p:cNvSpPr txBox="1"/>
          <p:nvPr/>
        </p:nvSpPr>
        <p:spPr>
          <a:xfrm>
            <a:off x="4954958" y="1430623"/>
            <a:ext cx="2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Périurbain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702CD70E-B3C7-46F7-83C6-8A33AAF20846}"/>
              </a:ext>
            </a:extLst>
          </p:cNvPr>
          <p:cNvSpPr txBox="1"/>
          <p:nvPr/>
        </p:nvSpPr>
        <p:spPr>
          <a:xfrm>
            <a:off x="9072672" y="1460154"/>
            <a:ext cx="273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Miserey-Salines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54ACA8C-CE00-48C4-9094-EB51400D4F22}"/>
              </a:ext>
            </a:extLst>
          </p:cNvPr>
          <p:cNvSpPr txBox="1"/>
          <p:nvPr/>
        </p:nvSpPr>
        <p:spPr>
          <a:xfrm>
            <a:off x="2860110" y="2594287"/>
            <a:ext cx="123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Non </a:t>
            </a:r>
            <a:br>
              <a:rPr lang="fr-FR" sz="1600" b="1" dirty="0"/>
            </a:br>
            <a:r>
              <a:rPr lang="fr-FR" sz="1600" b="1" dirty="0"/>
              <a:t>motorisé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7D9D99AC-6CF8-4FA1-BA2A-D2C24655D1A2}"/>
              </a:ext>
            </a:extLst>
          </p:cNvPr>
          <p:cNvSpPr txBox="1"/>
          <p:nvPr/>
        </p:nvSpPr>
        <p:spPr>
          <a:xfrm>
            <a:off x="7108983" y="4733657"/>
            <a:ext cx="118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Non </a:t>
            </a:r>
            <a:br>
              <a:rPr lang="fr-FR" sz="1600" b="1" dirty="0"/>
            </a:br>
            <a:r>
              <a:rPr lang="fr-FR" sz="1600" b="1" dirty="0"/>
              <a:t>motorisé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244FCE3C-EDD5-4D9C-846C-45B357023194}"/>
              </a:ext>
            </a:extLst>
          </p:cNvPr>
          <p:cNvSpPr txBox="1"/>
          <p:nvPr/>
        </p:nvSpPr>
        <p:spPr>
          <a:xfrm>
            <a:off x="11113989" y="4903062"/>
            <a:ext cx="118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Non </a:t>
            </a:r>
            <a:br>
              <a:rPr lang="fr-FR" sz="1600" b="1" dirty="0"/>
            </a:br>
            <a:r>
              <a:rPr lang="fr-FR" sz="1600" b="1" dirty="0"/>
              <a:t>motorisé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67BC9CA6-5DE7-4614-8487-1770C72D2863}"/>
              </a:ext>
            </a:extLst>
          </p:cNvPr>
          <p:cNvSpPr txBox="1"/>
          <p:nvPr/>
        </p:nvSpPr>
        <p:spPr>
          <a:xfrm>
            <a:off x="137873" y="5472326"/>
            <a:ext cx="150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Ménages </a:t>
            </a:r>
            <a:br>
              <a:rPr lang="fr-FR" sz="1600" b="1" dirty="0"/>
            </a:br>
            <a:r>
              <a:rPr lang="fr-FR" sz="1600" b="1" dirty="0"/>
              <a:t>av 1 voiture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73087DA1-F009-43DD-AAEA-D9E30227CDE9}"/>
              </a:ext>
            </a:extLst>
          </p:cNvPr>
          <p:cNvSpPr txBox="1"/>
          <p:nvPr/>
        </p:nvSpPr>
        <p:spPr>
          <a:xfrm>
            <a:off x="4200891" y="5487837"/>
            <a:ext cx="138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Ménages </a:t>
            </a:r>
            <a:br>
              <a:rPr lang="fr-FR" sz="1600" b="1" dirty="0"/>
            </a:br>
            <a:r>
              <a:rPr lang="fr-FR" sz="1600" b="1" dirty="0"/>
              <a:t>av 1 voiture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7E37B74E-3417-4064-8B77-13E4A5A12B97}"/>
              </a:ext>
            </a:extLst>
          </p:cNvPr>
          <p:cNvSpPr txBox="1"/>
          <p:nvPr/>
        </p:nvSpPr>
        <p:spPr>
          <a:xfrm>
            <a:off x="8430966" y="5478180"/>
            <a:ext cx="150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Ménages </a:t>
            </a:r>
            <a:br>
              <a:rPr lang="fr-FR" sz="1600" b="1" dirty="0"/>
            </a:br>
            <a:r>
              <a:rPr lang="fr-FR" sz="1600" b="1" dirty="0"/>
              <a:t>av 1 voiture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75D09C1D-4F79-46E0-83D3-5F959467F2D5}"/>
              </a:ext>
            </a:extLst>
          </p:cNvPr>
          <p:cNvSpPr txBox="1"/>
          <p:nvPr/>
        </p:nvSpPr>
        <p:spPr>
          <a:xfrm>
            <a:off x="0" y="2082422"/>
            <a:ext cx="177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Ménages </a:t>
            </a:r>
            <a:br>
              <a:rPr lang="fr-FR" sz="1600" b="1" dirty="0"/>
            </a:br>
            <a:r>
              <a:rPr lang="fr-FR" sz="1600" b="1" dirty="0"/>
              <a:t>av 2 voitures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9D0B4B03-B7B3-4711-883C-0CBCAA50061B}"/>
              </a:ext>
            </a:extLst>
          </p:cNvPr>
          <p:cNvSpPr txBox="1"/>
          <p:nvPr/>
        </p:nvSpPr>
        <p:spPr>
          <a:xfrm>
            <a:off x="6649900" y="2336187"/>
            <a:ext cx="16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Ménages </a:t>
            </a:r>
            <a:br>
              <a:rPr lang="fr-FR" sz="1600" b="1" dirty="0"/>
            </a:br>
            <a:r>
              <a:rPr lang="fr-FR" sz="1600" b="1" dirty="0"/>
              <a:t>av 2 voitures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231617C8-C8B3-4431-90D2-F4D8EA6BE503}"/>
              </a:ext>
            </a:extLst>
          </p:cNvPr>
          <p:cNvSpPr txBox="1"/>
          <p:nvPr/>
        </p:nvSpPr>
        <p:spPr>
          <a:xfrm>
            <a:off x="10440470" y="2310160"/>
            <a:ext cx="18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Ménages </a:t>
            </a:r>
            <a:br>
              <a:rPr lang="fr-FR" sz="1600" b="1" dirty="0"/>
            </a:br>
            <a:r>
              <a:rPr lang="fr-FR" sz="1600" b="1" dirty="0"/>
              <a:t>av 2 voitures</a:t>
            </a:r>
          </a:p>
        </p:txBody>
      </p:sp>
    </p:spTree>
    <p:extLst>
      <p:ext uri="{BB962C8B-B14F-4D97-AF65-F5344CB8AC3E}">
        <p14:creationId xmlns:p14="http://schemas.microsoft.com/office/powerpoint/2010/main" val="66277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F945496-9543-44E0-8ADB-F1C4B658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Déplacements domicile-travail depuis et vers Miserey-Salines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9EAB543-C5B9-4969-A326-6D94D064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A11CCCC3-6FB8-4796-94BF-90113B6BE271}"/>
              </a:ext>
            </a:extLst>
          </p:cNvPr>
          <p:cNvSpPr/>
          <p:nvPr/>
        </p:nvSpPr>
        <p:spPr>
          <a:xfrm>
            <a:off x="816000" y="1738799"/>
            <a:ext cx="1163719" cy="1116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1105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4B65F14-1EBE-4C44-9C14-A2B61715DD33}"/>
              </a:ext>
            </a:extLst>
          </p:cNvPr>
          <p:cNvSpPr txBox="1"/>
          <p:nvPr/>
        </p:nvSpPr>
        <p:spPr>
          <a:xfrm>
            <a:off x="2122355" y="1954733"/>
            <a:ext cx="301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déplacements au départ </a:t>
            </a:r>
            <a:br>
              <a:rPr lang="fr-FR" dirty="0"/>
            </a:br>
            <a:r>
              <a:rPr lang="fr-FR" dirty="0"/>
              <a:t>de Miserey-Salines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C8033411-A058-48A0-87E9-6CC4E03E3515}"/>
              </a:ext>
            </a:extLst>
          </p:cNvPr>
          <p:cNvSpPr/>
          <p:nvPr/>
        </p:nvSpPr>
        <p:spPr>
          <a:xfrm>
            <a:off x="6819235" y="1756881"/>
            <a:ext cx="1169171" cy="10980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870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966DEEF-AF0D-4841-8121-20CFBBC47148}"/>
              </a:ext>
            </a:extLst>
          </p:cNvPr>
          <p:cNvSpPr txBox="1"/>
          <p:nvPr/>
        </p:nvSpPr>
        <p:spPr>
          <a:xfrm>
            <a:off x="8100892" y="1954733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déplacements à destination </a:t>
            </a:r>
            <a:br>
              <a:rPr lang="fr-FR" dirty="0"/>
            </a:br>
            <a:r>
              <a:rPr lang="fr-FR" dirty="0"/>
              <a:t>de Miserey-Salines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="" xmlns:a16="http://schemas.microsoft.com/office/drawing/2014/main" id="{956998B9-5AD6-4854-8F62-158A32B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4CB08DD0-ECF9-4FBE-A8FB-C653DBA1E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2" y="1063205"/>
            <a:ext cx="11712565" cy="480484"/>
          </a:xfrm>
        </p:spPr>
        <p:txBody>
          <a:bodyPr/>
          <a:lstStyle/>
          <a:p>
            <a:r>
              <a:rPr lang="fr-FR" sz="2000" dirty="0"/>
              <a:t>Chaque jour, 1 975 déplacements domicile travail vers ou au départ de Miserey-Salines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826ADA2-A845-48D5-AA78-5F5AC5A4BDF6}"/>
              </a:ext>
            </a:extLst>
          </p:cNvPr>
          <p:cNvSpPr txBox="1"/>
          <p:nvPr/>
        </p:nvSpPr>
        <p:spPr>
          <a:xfrm>
            <a:off x="500270" y="5358227"/>
            <a:ext cx="517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L'INSEE comptabilise </a:t>
            </a:r>
            <a:r>
              <a:rPr lang="fr-FR" sz="1600" b="1" dirty="0"/>
              <a:t>44 communes différentes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/>
              <a:t>de destination </a:t>
            </a:r>
            <a:r>
              <a:rPr lang="fr-FR" sz="1600" dirty="0"/>
              <a:t>pour les déplacements domicile-travail </a:t>
            </a:r>
            <a:br>
              <a:rPr lang="fr-FR" sz="1600" dirty="0"/>
            </a:br>
            <a:r>
              <a:rPr lang="fr-FR" sz="1600" dirty="0"/>
              <a:t>au départ de Miserey-Salines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35F49B21-7580-4A04-9FD9-9FE629B1B466}"/>
              </a:ext>
            </a:extLst>
          </p:cNvPr>
          <p:cNvSpPr txBox="1"/>
          <p:nvPr/>
        </p:nvSpPr>
        <p:spPr>
          <a:xfrm>
            <a:off x="6601407" y="5367105"/>
            <a:ext cx="517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L'INSEE comptabilise </a:t>
            </a:r>
            <a:r>
              <a:rPr lang="fr-FR" sz="1600" b="1" dirty="0"/>
              <a:t> 72 communes différentes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/>
              <a:t>de provenance </a:t>
            </a:r>
            <a:r>
              <a:rPr lang="fr-FR" sz="1600" dirty="0"/>
              <a:t>pour les déplacements domicile-travail</a:t>
            </a:r>
            <a:br>
              <a:rPr lang="fr-FR" sz="1600" dirty="0"/>
            </a:br>
            <a:r>
              <a:rPr lang="fr-FR" sz="1600" dirty="0"/>
              <a:t>à destination de Miserey-Salines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7B13868D-3EA3-4EB4-8F01-40A957F39FA1}"/>
              </a:ext>
            </a:extLst>
          </p:cNvPr>
          <p:cNvCxnSpPr>
            <a:cxnSpLocks/>
          </p:cNvCxnSpPr>
          <p:nvPr/>
        </p:nvCxnSpPr>
        <p:spPr>
          <a:xfrm>
            <a:off x="5876818" y="1756881"/>
            <a:ext cx="0" cy="434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5D5EB8FA-3C1D-448B-B75C-4616BABB9B60}"/>
              </a:ext>
            </a:extLst>
          </p:cNvPr>
          <p:cNvSpPr txBox="1"/>
          <p:nvPr/>
        </p:nvSpPr>
        <p:spPr>
          <a:xfrm>
            <a:off x="401807" y="2982431"/>
            <a:ext cx="3363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u="sng" dirty="0"/>
              <a:t>Liste des principales communes de destination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02F8892F-37D0-4D34-B3FD-D92A05DFB7BD}"/>
              </a:ext>
            </a:extLst>
          </p:cNvPr>
          <p:cNvSpPr txBox="1"/>
          <p:nvPr/>
        </p:nvSpPr>
        <p:spPr>
          <a:xfrm>
            <a:off x="6616563" y="2996004"/>
            <a:ext cx="342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u="sng" dirty="0"/>
              <a:t>Liste des principales communes de provenance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8FBBBFBB-B5EB-4182-AE7D-8CFEDCA76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94235"/>
              </p:ext>
            </p:extLst>
          </p:nvPr>
        </p:nvGraphicFramePr>
        <p:xfrm>
          <a:off x="464924" y="3273003"/>
          <a:ext cx="4356099" cy="2095500"/>
        </p:xfrm>
        <a:graphic>
          <a:graphicData uri="http://schemas.openxmlformats.org/drawingml/2006/table">
            <a:tbl>
              <a:tblPr/>
              <a:tblGrid>
                <a:gridCol w="1702493">
                  <a:extLst>
                    <a:ext uri="{9D8B030D-6E8A-4147-A177-3AD203B41FA5}">
                      <a16:colId xmlns="" xmlns:a16="http://schemas.microsoft.com/office/drawing/2014/main" val="222294941"/>
                    </a:ext>
                  </a:extLst>
                </a:gridCol>
                <a:gridCol w="1712004">
                  <a:extLst>
                    <a:ext uri="{9D8B030D-6E8A-4147-A177-3AD203B41FA5}">
                      <a16:colId xmlns="" xmlns:a16="http://schemas.microsoft.com/office/drawing/2014/main" val="4060473616"/>
                    </a:ext>
                  </a:extLst>
                </a:gridCol>
                <a:gridCol w="941602">
                  <a:extLst>
                    <a:ext uri="{9D8B030D-6E8A-4147-A177-3AD203B41FA5}">
                      <a16:colId xmlns="" xmlns:a16="http://schemas.microsoft.com/office/drawing/2014/main" val="10974463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 départ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 destination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046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Besançon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61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0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Ecole-Valentin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7507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Vesoul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3332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Châtillon-le-Duc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9271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26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5979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Geneuille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6759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9018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Novillars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230453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237A5FEC-5295-4132-B7A9-6F0F973D7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5837"/>
              </p:ext>
            </p:extLst>
          </p:nvPr>
        </p:nvGraphicFramePr>
        <p:xfrm>
          <a:off x="6632612" y="3291755"/>
          <a:ext cx="4356099" cy="2095500"/>
        </p:xfrm>
        <a:graphic>
          <a:graphicData uri="http://schemas.openxmlformats.org/drawingml/2006/table">
            <a:tbl>
              <a:tblPr/>
              <a:tblGrid>
                <a:gridCol w="1702493">
                  <a:extLst>
                    <a:ext uri="{9D8B030D-6E8A-4147-A177-3AD203B41FA5}">
                      <a16:colId xmlns="" xmlns:a16="http://schemas.microsoft.com/office/drawing/2014/main" val="1687036638"/>
                    </a:ext>
                  </a:extLst>
                </a:gridCol>
                <a:gridCol w="1712004">
                  <a:extLst>
                    <a:ext uri="{9D8B030D-6E8A-4147-A177-3AD203B41FA5}">
                      <a16:colId xmlns="" xmlns:a16="http://schemas.microsoft.com/office/drawing/2014/main" val="4008492511"/>
                    </a:ext>
                  </a:extLst>
                </a:gridCol>
                <a:gridCol w="941602">
                  <a:extLst>
                    <a:ext uri="{9D8B030D-6E8A-4147-A177-3AD203B41FA5}">
                      <a16:colId xmlns="" xmlns:a16="http://schemas.microsoft.com/office/drawing/2014/main" val="9388733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 départ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 destination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4858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Besançon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229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7365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Montbozon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897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Auxons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95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Devecey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6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6416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Trésilley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818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Franois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1606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Geneuille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7425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Pelousey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Miserey-Salines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013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5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1483D65-3B8C-478A-AD42-A6D42959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240C85C-36C9-491D-89C0-FE0C3C5C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25C75694-C26F-4B8D-B02B-3F3667E8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307BCBF9-F1EB-49DA-A124-4C7DC45BD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#4</a:t>
            </a:r>
            <a:br>
              <a:rPr lang="fr-FR" dirty="0"/>
            </a:br>
            <a:r>
              <a:rPr lang="fr-FR" sz="4800" dirty="0"/>
              <a:t>Echanges autour des attentes et projets de la commune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55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608043B5-5D57-4DDE-B0DB-B290D6A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5A09F281-F3A0-4A16-BF44-CEAA447C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AA03665C-17A7-4197-9D8A-BE4C44BB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98A1D345-011E-4573-BD44-2AD043725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Présentation de la desserte de Miserey-Salines</a:t>
            </a:r>
          </a:p>
          <a:p>
            <a:r>
              <a:rPr lang="fr-FR" dirty="0"/>
              <a:t>Analyse de l’usage des service Ginko</a:t>
            </a:r>
          </a:p>
          <a:p>
            <a:r>
              <a:rPr lang="fr-FR" dirty="0"/>
              <a:t>Un regard éclairé sur la mobilité des habitants de Miserey-Salines</a:t>
            </a:r>
          </a:p>
          <a:p>
            <a:r>
              <a:rPr lang="fr-FR" dirty="0"/>
              <a:t>Echanges autour des attentes et projets de la commune</a:t>
            </a:r>
          </a:p>
          <a:p>
            <a:r>
              <a:rPr lang="fr-FR" dirty="0"/>
              <a:t>Les perspectives d’amélioration</a:t>
            </a:r>
          </a:p>
        </p:txBody>
      </p:sp>
    </p:spTree>
    <p:extLst>
      <p:ext uri="{BB962C8B-B14F-4D97-AF65-F5344CB8AC3E}">
        <p14:creationId xmlns:p14="http://schemas.microsoft.com/office/powerpoint/2010/main" val="254857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0B8DB8D1-2F3D-4CCE-8213-00E4859B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59" y="1643865"/>
            <a:ext cx="11938741" cy="4859676"/>
          </a:xfrm>
        </p:spPr>
        <p:txBody>
          <a:bodyPr/>
          <a:lstStyle/>
          <a:p>
            <a:r>
              <a:rPr lang="fr-FR" sz="1600" dirty="0"/>
              <a:t>Participant pour la commune : Mr le Maire (Marcel FLET)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Rapport d’étonnement du diagnostic</a:t>
            </a:r>
          </a:p>
          <a:p>
            <a:pPr lvl="1"/>
            <a:r>
              <a:rPr lang="fr-FR" sz="1400" dirty="0"/>
              <a:t>Nouvelle démarche très bien accueillie </a:t>
            </a:r>
            <a:br>
              <a:rPr lang="fr-FR" sz="1400" dirty="0"/>
            </a:br>
            <a:endParaRPr lang="fr-FR" sz="1200" dirty="0"/>
          </a:p>
          <a:p>
            <a:r>
              <a:rPr lang="fr-FR" sz="1600" dirty="0"/>
              <a:t>Informations complémentaires sur la commune : </a:t>
            </a:r>
          </a:p>
          <a:p>
            <a:pPr lvl="1"/>
            <a:r>
              <a:rPr lang="fr-FR" sz="1400" dirty="0"/>
              <a:t>Habitants : 2500 habitants : </a:t>
            </a:r>
          </a:p>
          <a:p>
            <a:pPr lvl="1"/>
            <a:r>
              <a:rPr lang="fr-FR" sz="1400" dirty="0"/>
              <a:t>Scolaires : (nb enfants : 183 primaires 7 classes + 102 en école maternelle 4 classes) ; </a:t>
            </a:r>
            <a:r>
              <a:rPr lang="fr-FR" sz="1400" dirty="0" smtClean="0"/>
              <a:t>attention 2024/2025 </a:t>
            </a:r>
            <a:r>
              <a:rPr lang="fr-FR" sz="1400" dirty="0"/>
              <a:t>avec passage classe </a:t>
            </a:r>
            <a:r>
              <a:rPr lang="fr-FR" sz="1400" dirty="0" smtClean="0"/>
              <a:t>d’âge nombreuse </a:t>
            </a:r>
            <a:r>
              <a:rPr lang="fr-FR" sz="1400" dirty="0"/>
              <a:t>au collège</a:t>
            </a:r>
          </a:p>
          <a:p>
            <a:pPr lvl="1"/>
            <a:r>
              <a:rPr lang="fr-FR" sz="1400" dirty="0"/>
              <a:t>Dynamique population : +25% habitants en 10 ans &gt; réouverture de 3 classes </a:t>
            </a:r>
          </a:p>
          <a:p>
            <a:pPr lvl="1"/>
            <a:r>
              <a:rPr lang="fr-FR" sz="1400" dirty="0"/>
              <a:t>Services de proximité : 5 médecins / pharmacie / centre commercial situé à 5’</a:t>
            </a:r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Activités sportives / associations : 1 seule association intégrant 35 sections  1000 personnes inscrites (600 de Miserey et 400 de la périphérie)</a:t>
            </a:r>
            <a:endParaRPr lang="fr-FR" sz="1400" dirty="0"/>
          </a:p>
          <a:p>
            <a:pPr marL="287993" lvl="1" indent="0">
              <a:buNone/>
            </a:pPr>
            <a:endParaRPr lang="fr-FR" sz="1200" dirty="0"/>
          </a:p>
          <a:p>
            <a:r>
              <a:rPr lang="fr-FR" sz="1600" dirty="0"/>
              <a:t>Pratiques de déplacements / informations :</a:t>
            </a:r>
          </a:p>
          <a:p>
            <a:pPr lvl="1"/>
            <a:r>
              <a:rPr lang="fr-FR" sz="1400" dirty="0"/>
              <a:t>Courses : carrefour d’Ecole Valentin situé à 5’ + Colruyt (ouverture à Miserey en 2018) avec</a:t>
            </a:r>
            <a:r>
              <a:rPr lang="fr-FR" sz="1400" dirty="0">
                <a:sym typeface="Wingdings" panose="05000000000000000000" pitchFamily="2" charset="2"/>
              </a:rPr>
              <a:t> clientèle plutôt âgée (venue quotidienne). Quelques pratiques complémentaires vers les Super U de </a:t>
            </a:r>
            <a:r>
              <a:rPr lang="fr-FR" sz="1400" dirty="0" err="1">
                <a:sym typeface="Wingdings" panose="05000000000000000000" pitchFamily="2" charset="2"/>
              </a:rPr>
              <a:t>Pouilley</a:t>
            </a:r>
            <a:r>
              <a:rPr lang="fr-FR" sz="1400" dirty="0">
                <a:sym typeface="Wingdings" panose="05000000000000000000" pitchFamily="2" charset="2"/>
              </a:rPr>
              <a:t> et Devecey </a:t>
            </a:r>
          </a:p>
          <a:p>
            <a:pPr lvl="1"/>
            <a:r>
              <a:rPr lang="fr-FR" sz="1400" dirty="0"/>
              <a:t>Vélo : nouvelle piste cyclable très utilisée</a:t>
            </a:r>
          </a:p>
          <a:p>
            <a:pPr lvl="1"/>
            <a:r>
              <a:rPr lang="fr-FR" sz="1400" dirty="0"/>
              <a:t>Covoiturage : nouveau parking prévu à proximité du Burger King + création nouvelle zone de covoiturage sur le parking de Carrefour Valentin (près de pompes à essence) – une dizaine de places. 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pPr marL="287993" lvl="1" indent="0">
              <a:buNone/>
            </a:pPr>
            <a:r>
              <a:rPr lang="fr-FR" sz="1200" dirty="0">
                <a:highlight>
                  <a:srgbClr val="FFFF00"/>
                </a:highlight>
              </a:rPr>
              <a:t/>
            </a:r>
            <a:br>
              <a:rPr lang="fr-FR" sz="1200" dirty="0">
                <a:highlight>
                  <a:srgbClr val="FFFF00"/>
                </a:highlight>
              </a:rPr>
            </a:br>
            <a:endParaRPr lang="fr-FR" sz="1200" dirty="0">
              <a:highlight>
                <a:srgbClr val="FFFF00"/>
              </a:highlight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FAE3F967-5A31-43EF-B094-A2D297F6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Echanges autour des attentes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444EFF0-59DC-42A6-A2F4-B288EC27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="" xmlns:a16="http://schemas.microsoft.com/office/drawing/2014/main" id="{D58ED655-D5FD-4938-8C48-7950A75D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 Salines : état des lieux et perspectives d’évolutions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94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0B8DB8D1-2F3D-4CCE-8213-00E4859B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59" y="1787702"/>
            <a:ext cx="11938741" cy="4715839"/>
          </a:xfrm>
        </p:spPr>
        <p:txBody>
          <a:bodyPr/>
          <a:lstStyle/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 Des attentes particulières sur les services de transport ? </a:t>
            </a:r>
          </a:p>
          <a:p>
            <a:pPr lvl="1"/>
            <a:r>
              <a:rPr lang="fr-FR" sz="1400" dirty="0"/>
              <a:t>Diabolo lycée : nouvelle sectorisation des lycées depuis 2018 Ledoux &gt; </a:t>
            </a:r>
            <a:r>
              <a:rPr lang="fr-FR" sz="1400" dirty="0" err="1"/>
              <a:t>J.Haag</a:t>
            </a:r>
            <a:r>
              <a:rPr lang="fr-FR" sz="1400" dirty="0"/>
              <a:t>. Plus de retours habitants. </a:t>
            </a:r>
          </a:p>
          <a:p>
            <a:pPr lvl="1"/>
            <a:r>
              <a:rPr lang="fr-FR" sz="1400" dirty="0"/>
              <a:t>Diabolo collège : existence du D231 à destination du collège Claude Girard </a:t>
            </a:r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dirty="0">
                <a:sym typeface="Wingdings" panose="05000000000000000000" pitchFamily="2" charset="2"/>
              </a:rPr>
              <a:t>intérêt pour le maintien de </a:t>
            </a:r>
            <a:r>
              <a:rPr lang="fr-FR" sz="1400" dirty="0">
                <a:sym typeface="Wingdings" panose="05000000000000000000" pitchFamily="2" charset="2"/>
              </a:rPr>
              <a:t>ce service : q</a:t>
            </a:r>
            <a:r>
              <a:rPr lang="fr-FR" sz="1400" dirty="0">
                <a:sym typeface="Wingdings" panose="05000000000000000000" pitchFamily="2" charset="2"/>
              </a:rPr>
              <a:t>uid </a:t>
            </a:r>
            <a:r>
              <a:rPr lang="fr-FR" sz="1400" dirty="0">
                <a:sym typeface="Wingdings" panose="05000000000000000000" pitchFamily="2" charset="2"/>
              </a:rPr>
              <a:t>exceptions pour </a:t>
            </a:r>
            <a:r>
              <a:rPr lang="fr-FR" sz="1400" dirty="0">
                <a:sym typeface="Wingdings" panose="05000000000000000000" pitchFamily="2" charset="2"/>
              </a:rPr>
              <a:t>les élèves qui resteront au </a:t>
            </a:r>
            <a:r>
              <a:rPr lang="fr-FR" sz="1400" dirty="0">
                <a:sym typeface="Wingdings" panose="05000000000000000000" pitchFamily="2" charset="2"/>
              </a:rPr>
              <a:t>collège de </a:t>
            </a:r>
            <a:r>
              <a:rPr lang="fr-FR" sz="1400" dirty="0">
                <a:sym typeface="Wingdings" panose="05000000000000000000" pitchFamily="2" charset="2"/>
              </a:rPr>
              <a:t>Châtillon, qui n’est pas le collège de secteur </a:t>
            </a:r>
            <a:r>
              <a:rPr lang="fr-FR" sz="1400" dirty="0">
                <a:sym typeface="Wingdings" panose="05000000000000000000" pitchFamily="2" charset="2"/>
              </a:rPr>
              <a:t>?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endParaRPr lang="fr-FR" sz="1400" dirty="0"/>
          </a:p>
          <a:p>
            <a:pPr lvl="1"/>
            <a:r>
              <a:rPr lang="fr-FR" sz="1400" dirty="0"/>
              <a:t>Lignes régulières / sur réservation : pas de demandes </a:t>
            </a:r>
            <a:r>
              <a:rPr lang="fr-FR" sz="1400" dirty="0" smtClean="0"/>
              <a:t>particulières</a:t>
            </a:r>
          </a:p>
          <a:p>
            <a:pPr lvl="1"/>
            <a:r>
              <a:rPr lang="fr-FR" sz="1400" dirty="0" smtClean="0"/>
              <a:t>A noter avis récent CDAC/CNAC </a:t>
            </a:r>
            <a:r>
              <a:rPr lang="fr-FR" sz="1400" dirty="0"/>
              <a:t>: le transport en commun est très important </a:t>
            </a:r>
            <a:r>
              <a:rPr lang="fr-FR" sz="1400" dirty="0" smtClean="0"/>
              <a:t>pour le développement commercial, car toute nouvelle implantation </a:t>
            </a:r>
            <a:r>
              <a:rPr lang="fr-FR" sz="1400" dirty="0"/>
              <a:t>site doit être </a:t>
            </a:r>
            <a:r>
              <a:rPr lang="fr-FR" sz="1400" dirty="0" smtClean="0"/>
              <a:t>desservie </a:t>
            </a:r>
            <a:r>
              <a:rPr lang="fr-FR" sz="1400" dirty="0"/>
              <a:t>par le TC ; la commission pointe du doigt l’absence </a:t>
            </a:r>
            <a:r>
              <a:rPr lang="fr-FR" sz="1400" dirty="0" smtClean="0"/>
              <a:t>de lignes </a:t>
            </a:r>
            <a:r>
              <a:rPr lang="fr-FR" sz="1400" dirty="0"/>
              <a:t>desservant la zone commerciale/industrielle de </a:t>
            </a:r>
            <a:r>
              <a:rPr lang="fr-FR" sz="1400" dirty="0" err="1" smtClean="0"/>
              <a:t>Miserey</a:t>
            </a:r>
            <a:r>
              <a:rPr lang="fr-FR" sz="1400" dirty="0" smtClean="0"/>
              <a:t> ; difficulté à </a:t>
            </a:r>
            <a:r>
              <a:rPr lang="fr-FR" sz="1400" dirty="0"/>
              <a:t>desservir toutes les zones de </a:t>
            </a:r>
            <a:r>
              <a:rPr lang="fr-FR" sz="1400" dirty="0" err="1" smtClean="0"/>
              <a:t>Miserey</a:t>
            </a:r>
            <a:endParaRPr lang="fr-FR" sz="1400" dirty="0"/>
          </a:p>
          <a:p>
            <a:pPr lvl="1"/>
            <a:r>
              <a:rPr lang="fr-FR" sz="1400" dirty="0"/>
              <a:t>Prospective desserte TER : un service de transport TER Besançon TGV &lt;&gt; </a:t>
            </a:r>
            <a:r>
              <a:rPr lang="fr-FR" sz="1400" dirty="0" err="1"/>
              <a:t>Viotte</a:t>
            </a:r>
            <a:r>
              <a:rPr lang="fr-FR" sz="1400" dirty="0"/>
              <a:t> avec 3 haltes Miserey / Ecole / Porte de </a:t>
            </a:r>
            <a:r>
              <a:rPr lang="fr-FR" sz="1400" dirty="0" smtClean="0"/>
              <a:t>Vesoul ; intérêt pour un titre occasionnel intermodal Ter/GINKO</a:t>
            </a:r>
            <a:endParaRPr lang="fr-FR" sz="1400" dirty="0"/>
          </a:p>
          <a:p>
            <a:pPr marL="287993" lvl="1" indent="0">
              <a:buNone/>
            </a:pP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r>
              <a:rPr lang="fr-FR" sz="1600" dirty="0"/>
              <a:t>Des attentes particulières sur la communication ?</a:t>
            </a:r>
          </a:p>
          <a:p>
            <a:pPr lvl="1"/>
            <a:r>
              <a:rPr lang="fr-FR" sz="1400" dirty="0"/>
              <a:t>Ginko Vélo / Ginko Voit’</a:t>
            </a:r>
          </a:p>
          <a:p>
            <a:pPr marL="287993" lvl="1" indent="0">
              <a:buNone/>
            </a:pPr>
            <a:r>
              <a:rPr lang="fr-FR" sz="1100" dirty="0"/>
              <a:t/>
            </a:r>
            <a:br>
              <a:rPr lang="fr-FR" sz="1100" dirty="0"/>
            </a:br>
            <a:endParaRPr lang="fr-FR" sz="1200" dirty="0"/>
          </a:p>
          <a:p>
            <a:r>
              <a:rPr lang="fr-FR" sz="1800" dirty="0"/>
              <a:t> </a:t>
            </a:r>
            <a:r>
              <a:rPr lang="fr-FR" sz="1600" dirty="0"/>
              <a:t>Les projets de la commune (voirie, immobilier, autres ?)</a:t>
            </a:r>
          </a:p>
          <a:p>
            <a:pPr lvl="1"/>
            <a:r>
              <a:rPr lang="fr-FR" sz="1400" dirty="0"/>
              <a:t>Habitat : développement restant possible à l’ouest de la voie ferrée </a:t>
            </a:r>
          </a:p>
          <a:p>
            <a:pPr lvl="1"/>
            <a:r>
              <a:rPr lang="fr-FR" sz="1400" dirty="0"/>
              <a:t>La commune est propriétaire de 31 maisons à la location (parc Les Nuelles – ancien peloton autoroutier gendarmerie) + 6 appartements.</a:t>
            </a:r>
          </a:p>
          <a:p>
            <a:endParaRPr lang="fr-FR" sz="1600" dirty="0"/>
          </a:p>
          <a:p>
            <a:pPr marL="287993" lvl="1" indent="0">
              <a:buNone/>
            </a:pPr>
            <a:r>
              <a:rPr lang="fr-FR" sz="1200" dirty="0">
                <a:highlight>
                  <a:srgbClr val="FFFF00"/>
                </a:highlight>
              </a:rPr>
              <a:t/>
            </a:r>
            <a:br>
              <a:rPr lang="fr-FR" sz="1200" dirty="0">
                <a:highlight>
                  <a:srgbClr val="FFFF00"/>
                </a:highlight>
              </a:rPr>
            </a:br>
            <a:endParaRPr lang="fr-FR" sz="1200" dirty="0">
              <a:highlight>
                <a:srgbClr val="FFFF00"/>
              </a:highlight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FAE3F967-5A31-43EF-B094-A2D297F6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Echanges autour des attentes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444EFF0-59DC-42A6-A2F4-B288EC27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="" xmlns:a16="http://schemas.microsoft.com/office/drawing/2014/main" id="{D58ED655-D5FD-4938-8C48-7950A75D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 Salines : état des lieux et perspectives d’évolutions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572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1483D65-3B8C-478A-AD42-A6D42959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240C85C-36C9-491D-89C0-FE0C3C5C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25C75694-C26F-4B8D-B02B-3F3667E8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307BCBF9-F1EB-49DA-A124-4C7DC45BD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#5</a:t>
            </a:r>
            <a:endParaRPr lang="fr-FR" sz="4800" dirty="0"/>
          </a:p>
          <a:p>
            <a:r>
              <a:rPr lang="fr-FR" sz="4800" dirty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62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03F46CB-50FC-414C-8D53-BD745A4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Ligne 66 </a:t>
            </a:r>
            <a:r>
              <a:rPr lang="fr-FR" dirty="0">
                <a:sym typeface="Wingdings" panose="05000000000000000000" pitchFamily="2" charset="2"/>
              </a:rPr>
              <a:t> Pôle </a:t>
            </a:r>
            <a:r>
              <a:rPr lang="fr-FR" dirty="0" err="1">
                <a:sym typeface="Wingdings" panose="05000000000000000000" pitchFamily="2" charset="2"/>
              </a:rPr>
              <a:t>Temis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A4A8A3E-C476-454A-B379-7791D97D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B6E426A-68E4-4B6D-B95C-978B0A1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6459444-6D5F-460E-BA7D-01FED80D5F3B}"/>
              </a:ext>
            </a:extLst>
          </p:cNvPr>
          <p:cNvSpPr txBox="1"/>
          <p:nvPr/>
        </p:nvSpPr>
        <p:spPr>
          <a:xfrm>
            <a:off x="11232571" y="6364781"/>
            <a:ext cx="851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retour</a:t>
            </a:r>
          </a:p>
        </p:txBody>
      </p:sp>
      <p:sp>
        <p:nvSpPr>
          <p:cNvPr id="8" name="Espace réservé du texte 19">
            <a:extLst>
              <a:ext uri="{FF2B5EF4-FFF2-40B4-BE49-F238E27FC236}">
                <a16:creationId xmlns="" xmlns:a16="http://schemas.microsoft.com/office/drawing/2014/main" id="{8297CA76-F921-4FCC-9695-E32005956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2" y="1063205"/>
            <a:ext cx="11712565" cy="480484"/>
          </a:xfrm>
        </p:spPr>
        <p:txBody>
          <a:bodyPr/>
          <a:lstStyle/>
          <a:p>
            <a:r>
              <a:rPr lang="fr-FR" dirty="0"/>
              <a:t>Période scolaire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372A210B-81F7-4127-88D8-6E3E95AF7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30" y="1543689"/>
            <a:ext cx="8610021" cy="4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4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03F46CB-50FC-414C-8D53-BD745A4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Ligne 66 </a:t>
            </a:r>
            <a:r>
              <a:rPr lang="fr-FR" dirty="0">
                <a:sym typeface="Wingdings" panose="05000000000000000000" pitchFamily="2" charset="2"/>
              </a:rPr>
              <a:t> Pôle </a:t>
            </a:r>
            <a:r>
              <a:rPr lang="fr-FR" dirty="0" err="1">
                <a:sym typeface="Wingdings" panose="05000000000000000000" pitchFamily="2" charset="2"/>
              </a:rPr>
              <a:t>Temis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A4A8A3E-C476-454A-B379-7791D97D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B6E426A-68E4-4B6D-B95C-978B0A1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6459444-6D5F-460E-BA7D-01FED80D5F3B}"/>
              </a:ext>
            </a:extLst>
          </p:cNvPr>
          <p:cNvSpPr txBox="1"/>
          <p:nvPr/>
        </p:nvSpPr>
        <p:spPr>
          <a:xfrm>
            <a:off x="11232571" y="6364781"/>
            <a:ext cx="851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retour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="" xmlns:a16="http://schemas.microsoft.com/office/drawing/2014/main" id="{07308807-9AF0-4699-B17B-957FD4088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2" y="1063205"/>
            <a:ext cx="11712565" cy="480484"/>
          </a:xfrm>
        </p:spPr>
        <p:txBody>
          <a:bodyPr/>
          <a:lstStyle/>
          <a:p>
            <a:r>
              <a:rPr lang="fr-FR" dirty="0"/>
              <a:t>Période vacances scolaires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8E2B1067-EE36-4478-897F-10C381E6D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91" y="1483288"/>
            <a:ext cx="7033838" cy="48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03F46CB-50FC-414C-8D53-BD745A4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Ligne 66 </a:t>
            </a:r>
            <a:r>
              <a:rPr lang="fr-FR" dirty="0">
                <a:sym typeface="Wingdings" panose="05000000000000000000" pitchFamily="2" charset="2"/>
              </a:rPr>
              <a:t> Miserey-Salines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A4A8A3E-C476-454A-B379-7791D97D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B6E426A-68E4-4B6D-B95C-978B0A1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6459444-6D5F-460E-BA7D-01FED80D5F3B}"/>
              </a:ext>
            </a:extLst>
          </p:cNvPr>
          <p:cNvSpPr txBox="1"/>
          <p:nvPr/>
        </p:nvSpPr>
        <p:spPr>
          <a:xfrm>
            <a:off x="11232571" y="6364781"/>
            <a:ext cx="851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retour</a:t>
            </a:r>
          </a:p>
        </p:txBody>
      </p:sp>
      <p:sp>
        <p:nvSpPr>
          <p:cNvPr id="9" name="Espace réservé du texte 19">
            <a:extLst>
              <a:ext uri="{FF2B5EF4-FFF2-40B4-BE49-F238E27FC236}">
                <a16:creationId xmlns="" xmlns:a16="http://schemas.microsoft.com/office/drawing/2014/main" id="{CF80F214-3B62-4C5B-9D57-7C8A580EB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2" y="1063205"/>
            <a:ext cx="11712565" cy="480484"/>
          </a:xfrm>
        </p:spPr>
        <p:txBody>
          <a:bodyPr/>
          <a:lstStyle/>
          <a:p>
            <a:r>
              <a:rPr lang="fr-FR" dirty="0"/>
              <a:t>Période scolaire</a:t>
            </a: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67DF5E48-DC42-454E-8EFE-B38177B78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38" y="1517966"/>
            <a:ext cx="8747768" cy="47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5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03F46CB-50FC-414C-8D53-BD745A4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Ligne 66 </a:t>
            </a:r>
            <a:r>
              <a:rPr lang="fr-FR" dirty="0">
                <a:sym typeface="Wingdings" panose="05000000000000000000" pitchFamily="2" charset="2"/>
              </a:rPr>
              <a:t> Miserey-Salines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A4A8A3E-C476-454A-B379-7791D97D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B6E426A-68E4-4B6D-B95C-978B0A1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6459444-6D5F-460E-BA7D-01FED80D5F3B}"/>
              </a:ext>
            </a:extLst>
          </p:cNvPr>
          <p:cNvSpPr txBox="1"/>
          <p:nvPr/>
        </p:nvSpPr>
        <p:spPr>
          <a:xfrm>
            <a:off x="11232571" y="6364781"/>
            <a:ext cx="851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retour</a:t>
            </a:r>
          </a:p>
        </p:txBody>
      </p:sp>
      <p:sp>
        <p:nvSpPr>
          <p:cNvPr id="9" name="Espace réservé du texte 19">
            <a:extLst>
              <a:ext uri="{FF2B5EF4-FFF2-40B4-BE49-F238E27FC236}">
                <a16:creationId xmlns="" xmlns:a16="http://schemas.microsoft.com/office/drawing/2014/main" id="{CF80F214-3B62-4C5B-9D57-7C8A580EB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2" y="1063205"/>
            <a:ext cx="11712565" cy="480484"/>
          </a:xfrm>
        </p:spPr>
        <p:txBody>
          <a:bodyPr/>
          <a:lstStyle/>
          <a:p>
            <a:r>
              <a:rPr lang="fr-FR" dirty="0"/>
              <a:t>Période vacances scolaires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4F1E636D-599A-46D8-981E-34B4AD26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5" y="1543689"/>
            <a:ext cx="8639999" cy="46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03F46CB-50FC-414C-8D53-BD745A4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PROXI TGV 2 </a:t>
            </a:r>
            <a:r>
              <a:rPr lang="fr-FR" dirty="0">
                <a:sym typeface="Wingdings" panose="05000000000000000000" pitchFamily="2" charset="2"/>
              </a:rPr>
              <a:t> Besançon &lt;&gt; Gare TGV Franche-Comté TGV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A4A8A3E-C476-454A-B379-7791D97D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B6E426A-68E4-4B6D-B95C-978B0A1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6459444-6D5F-460E-BA7D-01FED80D5F3B}"/>
              </a:ext>
            </a:extLst>
          </p:cNvPr>
          <p:cNvSpPr txBox="1"/>
          <p:nvPr/>
        </p:nvSpPr>
        <p:spPr>
          <a:xfrm>
            <a:off x="11232571" y="6364781"/>
            <a:ext cx="851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retour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0F27B058-0EA2-413C-97CD-A3B58FD6F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9" y="1369155"/>
            <a:ext cx="10452527" cy="4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2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03F46CB-50FC-414C-8D53-BD745A4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/>
              <a:t>Diabolo D212 :</a:t>
            </a:r>
            <a:r>
              <a:rPr lang="fr-FR" dirty="0">
                <a:sym typeface="Wingdings" panose="05000000000000000000" pitchFamily="2" charset="2"/>
              </a:rPr>
              <a:t> Miserey-Salines &lt;&gt; Collège Camus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A4A8A3E-C476-454A-B379-7791D97D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1B6E426A-68E4-4B6D-B95C-978B0A1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6459444-6D5F-460E-BA7D-01FED80D5F3B}"/>
              </a:ext>
            </a:extLst>
          </p:cNvPr>
          <p:cNvSpPr txBox="1"/>
          <p:nvPr/>
        </p:nvSpPr>
        <p:spPr>
          <a:xfrm>
            <a:off x="11232571" y="6364781"/>
            <a:ext cx="851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retour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0D5AEF5D-5B01-416D-9949-03E6A79EC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00" y="1202147"/>
            <a:ext cx="4146550" cy="49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5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1483D65-3B8C-478A-AD42-A6D42959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240C85C-36C9-491D-89C0-FE0C3C5C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25C75694-C26F-4B8D-B02B-3F3667E8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307BCBF9-F1EB-49DA-A124-4C7DC45BD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#1</a:t>
            </a:r>
            <a:br>
              <a:rPr lang="fr-FR" dirty="0"/>
            </a:br>
            <a:r>
              <a:rPr lang="fr-FR" sz="4800" dirty="0"/>
              <a:t>Présentation de la desserte de Miserey-Salines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9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F47430B0-5E70-4EC4-B604-18595251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la desserte de Miserey-Salines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433C3BF-9983-40CC-AE19-28BE2E50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96BBC77-4546-4D31-8E4E-5CEE2165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="" xmlns:a16="http://schemas.microsoft.com/office/drawing/2014/main" id="{D6B659F5-FED0-496E-A840-9CA9C62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50" y="1646905"/>
            <a:ext cx="5008596" cy="4393475"/>
          </a:xfrm>
        </p:spPr>
        <p:txBody>
          <a:bodyPr/>
          <a:lstStyle/>
          <a:p>
            <a:r>
              <a:rPr lang="fr-FR" sz="1800" dirty="0"/>
              <a:t>La </a:t>
            </a:r>
            <a:r>
              <a:rPr lang="fr-FR" sz="1800" b="1" dirty="0"/>
              <a:t>ligne 66 « Les </a:t>
            </a:r>
            <a:r>
              <a:rPr lang="fr-FR" sz="1800" b="1" dirty="0" err="1"/>
              <a:t>Auxons</a:t>
            </a:r>
            <a:r>
              <a:rPr lang="fr-FR" sz="1800" b="1" dirty="0"/>
              <a:t> &lt;&gt; Besançon» </a:t>
            </a:r>
            <a:r>
              <a:rPr lang="fr-FR" sz="1800" dirty="0"/>
              <a:t>assure la desserte fine de la commune (rue de Besançon, de la Grande Charrière, d’Ecole) à destination du pôle d’échanges </a:t>
            </a:r>
            <a:r>
              <a:rPr lang="fr-FR" sz="1800" dirty="0" err="1"/>
              <a:t>Temis</a:t>
            </a:r>
            <a:r>
              <a:rPr lang="fr-FR" sz="1800" dirty="0"/>
              <a:t> à Besançon.</a:t>
            </a:r>
            <a:br>
              <a:rPr lang="fr-FR" sz="1800" dirty="0"/>
            </a:br>
            <a:endParaRPr lang="fr-FR" sz="1800" dirty="0"/>
          </a:p>
          <a:p>
            <a:r>
              <a:rPr lang="fr-FR" sz="1800" dirty="0"/>
              <a:t>La </a:t>
            </a:r>
            <a:r>
              <a:rPr lang="fr-FR" sz="1800" b="1" dirty="0"/>
              <a:t>ligne diabolo D212 </a:t>
            </a:r>
            <a:r>
              <a:rPr lang="fr-FR" sz="1800" dirty="0"/>
              <a:t>assure une liaison complémentaire à destination du collège de secteur.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Le service </a:t>
            </a:r>
            <a:r>
              <a:rPr lang="fr-FR" sz="1800" b="1" dirty="0"/>
              <a:t>PROXI TGV 1 </a:t>
            </a:r>
            <a:r>
              <a:rPr lang="fr-FR" sz="1800" dirty="0"/>
              <a:t>propose une liaison sur réservation avec la gare TGV Franche-Comté TGV.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="" xmlns:a16="http://schemas.microsoft.com/office/drawing/2014/main" id="{13D5538C-19EA-4AAF-A608-5050F97A5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40" y="1646905"/>
            <a:ext cx="6684973" cy="39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E193732C-D9C8-45DB-B7A8-C0C73D0E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la carte scolaire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C599FA8-50CB-4062-BAA9-C61964BA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5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536D851-4599-4A9F-9BA6-36B97DEDF87C}"/>
              </a:ext>
            </a:extLst>
          </p:cNvPr>
          <p:cNvSpPr txBox="1"/>
          <p:nvPr/>
        </p:nvSpPr>
        <p:spPr>
          <a:xfrm>
            <a:off x="836802" y="1600445"/>
            <a:ext cx="4049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Collège de secteur : Camus (Besançon)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640CE20C-3090-455F-B54B-E66390DFCF6F}"/>
              </a:ext>
            </a:extLst>
          </p:cNvPr>
          <p:cNvSpPr txBox="1"/>
          <p:nvPr/>
        </p:nvSpPr>
        <p:spPr>
          <a:xfrm>
            <a:off x="7522252" y="1561945"/>
            <a:ext cx="2823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Lycée de secteur : </a:t>
            </a:r>
            <a:r>
              <a:rPr lang="fr-FR" sz="1600" b="1" dirty="0" err="1"/>
              <a:t>J.Haag</a:t>
            </a:r>
            <a:r>
              <a:rPr lang="fr-FR" sz="1600" b="1" dirty="0"/>
              <a:t> 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="" xmlns:a16="http://schemas.microsoft.com/office/drawing/2014/main" id="{AB0AEDD4-4A6F-44A9-9C08-93D6CA28EEDF}"/>
              </a:ext>
            </a:extLst>
          </p:cNvPr>
          <p:cNvSpPr txBox="1">
            <a:spLocks/>
          </p:cNvSpPr>
          <p:nvPr/>
        </p:nvSpPr>
        <p:spPr bwMode="gray">
          <a:xfrm>
            <a:off x="6569725" y="5553076"/>
            <a:ext cx="4863398" cy="686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7993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¤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986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●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3978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¡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978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3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La ligne 66 assure la liaison directe avec le pôle </a:t>
            </a:r>
            <a:r>
              <a:rPr lang="fr-FR" sz="1600" dirty="0" err="1"/>
              <a:t>Temis</a:t>
            </a:r>
            <a:r>
              <a:rPr lang="fr-FR" sz="1600" dirty="0"/>
              <a:t> permettant la correspondance avec la Lianes L6 pour rejoindre le lycée </a:t>
            </a:r>
            <a:r>
              <a:rPr lang="fr-FR" sz="1600" dirty="0" err="1"/>
              <a:t>J.Haag</a:t>
            </a:r>
            <a:r>
              <a:rPr lang="fr-FR" sz="1600" dirty="0"/>
              <a:t>. </a:t>
            </a:r>
            <a:br>
              <a:rPr lang="fr-FR" sz="1600" dirty="0"/>
            </a:b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="" xmlns:a16="http://schemas.microsoft.com/office/drawing/2014/main" id="{E05FC8E6-B29E-44A3-AA24-B3D2FF40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="" xmlns:a16="http://schemas.microsoft.com/office/drawing/2014/main" id="{2C0EB30F-341B-4C5D-A2CE-C889A800A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3" y="1063205"/>
            <a:ext cx="11520000" cy="480484"/>
          </a:xfrm>
        </p:spPr>
        <p:txBody>
          <a:bodyPr/>
          <a:lstStyle/>
          <a:p>
            <a:r>
              <a:rPr lang="fr-FR" sz="2000" dirty="0"/>
              <a:t>La ligne 66 + le diabolo 212 assurent la desserte des 2 établissements de secteur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="" xmlns:a16="http://schemas.microsoft.com/office/drawing/2014/main" id="{22F0A605-65E7-4D62-BF54-8155A77A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53" y="1919005"/>
            <a:ext cx="2748412" cy="3495368"/>
          </a:xfrm>
          <a:prstGeom prst="rect">
            <a:avLst/>
          </a:prstGeom>
        </p:spPr>
      </p:pic>
      <p:pic>
        <p:nvPicPr>
          <p:cNvPr id="15" name="Image 14" descr="Une image contenant carte&#10;&#10;Description générée automatiquement">
            <a:extLst>
              <a:ext uri="{FF2B5EF4-FFF2-40B4-BE49-F238E27FC236}">
                <a16:creationId xmlns="" xmlns:a16="http://schemas.microsoft.com/office/drawing/2014/main" id="{FAAC635C-F7FF-4AE3-9BE1-E0BE1F5F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81" y="1948278"/>
            <a:ext cx="2894921" cy="3098073"/>
          </a:xfrm>
          <a:prstGeom prst="rect">
            <a:avLst/>
          </a:prstGeom>
        </p:spPr>
      </p:pic>
      <p:sp>
        <p:nvSpPr>
          <p:cNvPr id="17" name="Espace réservé du contenu 1">
            <a:extLst>
              <a:ext uri="{FF2B5EF4-FFF2-40B4-BE49-F238E27FC236}">
                <a16:creationId xmlns="" xmlns:a16="http://schemas.microsoft.com/office/drawing/2014/main" id="{9F101B85-E2C6-4025-8605-D635C3F1F434}"/>
              </a:ext>
            </a:extLst>
          </p:cNvPr>
          <p:cNvSpPr txBox="1">
            <a:spLocks/>
          </p:cNvSpPr>
          <p:nvPr/>
        </p:nvSpPr>
        <p:spPr bwMode="gray">
          <a:xfrm>
            <a:off x="815999" y="5135045"/>
            <a:ext cx="4809737" cy="1248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7993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¤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986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●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3978" indent="-287993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¡"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978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3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 Diabolo D212 assure la liaison directe au collège Camus.</a:t>
            </a:r>
          </a:p>
          <a:p>
            <a:r>
              <a:rPr lang="fr-FR" sz="1600" dirty="0"/>
              <a:t>Le Diabolo 231 apporte une desserte complémentaire pour le collège Claude Girard (ancienne sectorisation)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="" xmlns:a16="http://schemas.microsoft.com/office/drawing/2014/main" id="{3BB89FF8-3510-4FD4-AABA-5A25F3CD9F05}"/>
              </a:ext>
            </a:extLst>
          </p:cNvPr>
          <p:cNvSpPr/>
          <p:nvPr/>
        </p:nvSpPr>
        <p:spPr>
          <a:xfrm rot="19980790">
            <a:off x="9437388" y="3124812"/>
            <a:ext cx="780978" cy="2108862"/>
          </a:xfrm>
          <a:prstGeom prst="curvedLeftArrow">
            <a:avLst>
              <a:gd name="adj1" fmla="val 13996"/>
              <a:gd name="adj2" fmla="val 56777"/>
              <a:gd name="adj3" fmla="val 25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 : courbe vers la gauche 17">
            <a:extLst>
              <a:ext uri="{FF2B5EF4-FFF2-40B4-BE49-F238E27FC236}">
                <a16:creationId xmlns="" xmlns:a16="http://schemas.microsoft.com/office/drawing/2014/main" id="{6A2B43E8-BDC1-4B42-A283-0AE90E13BE8E}"/>
              </a:ext>
            </a:extLst>
          </p:cNvPr>
          <p:cNvSpPr/>
          <p:nvPr/>
        </p:nvSpPr>
        <p:spPr>
          <a:xfrm rot="19198844">
            <a:off x="3525356" y="1926036"/>
            <a:ext cx="780978" cy="2231239"/>
          </a:xfrm>
          <a:prstGeom prst="curvedLeftArrow">
            <a:avLst>
              <a:gd name="adj1" fmla="val 13996"/>
              <a:gd name="adj2" fmla="val 56777"/>
              <a:gd name="adj3" fmla="val 25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933A0864-B714-4A24-AC10-89769BB1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Descriptif du niveau d’offre des services de transport présents </a:t>
            </a:r>
            <a:br>
              <a:rPr lang="fr-FR" dirty="0"/>
            </a:br>
            <a:r>
              <a:rPr lang="fr-FR" dirty="0"/>
              <a:t>dans la commune de Miserey-Salines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BFE8A5B-60FC-469C-BEED-4ECEDAC8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="" xmlns:a16="http://schemas.microsoft.com/office/drawing/2014/main" id="{07A7826E-15ED-47A0-9E16-4A7EB436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graphicFrame>
        <p:nvGraphicFramePr>
          <p:cNvPr id="6" name="Tableau 7">
            <a:extLst>
              <a:ext uri="{FF2B5EF4-FFF2-40B4-BE49-F238E27FC236}">
                <a16:creationId xmlns="" xmlns:a16="http://schemas.microsoft.com/office/drawing/2014/main" id="{4A07B0D6-0C37-4BA7-BA07-B7EE56A39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18984"/>
              </p:ext>
            </p:extLst>
          </p:nvPr>
        </p:nvGraphicFramePr>
        <p:xfrm>
          <a:off x="207429" y="1295400"/>
          <a:ext cx="11648022" cy="477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424">
                  <a:extLst>
                    <a:ext uri="{9D8B030D-6E8A-4147-A177-3AD203B41FA5}">
                      <a16:colId xmlns="" xmlns:a16="http://schemas.microsoft.com/office/drawing/2014/main" val="3330491005"/>
                    </a:ext>
                  </a:extLst>
                </a:gridCol>
                <a:gridCol w="3035866">
                  <a:extLst>
                    <a:ext uri="{9D8B030D-6E8A-4147-A177-3AD203B41FA5}">
                      <a16:colId xmlns="" xmlns:a16="http://schemas.microsoft.com/office/drawing/2014/main" val="1947634313"/>
                    </a:ext>
                  </a:extLst>
                </a:gridCol>
                <a:gridCol w="3035866">
                  <a:extLst>
                    <a:ext uri="{9D8B030D-6E8A-4147-A177-3AD203B41FA5}">
                      <a16:colId xmlns="" xmlns:a16="http://schemas.microsoft.com/office/drawing/2014/main" val="3860191568"/>
                    </a:ext>
                  </a:extLst>
                </a:gridCol>
                <a:gridCol w="3035866">
                  <a:extLst>
                    <a:ext uri="{9D8B030D-6E8A-4147-A177-3AD203B41FA5}">
                      <a16:colId xmlns="" xmlns:a16="http://schemas.microsoft.com/office/drawing/2014/main" val="2901154728"/>
                    </a:ext>
                  </a:extLst>
                </a:gridCol>
              </a:tblGrid>
              <a:tr h="49052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Lignes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Ligne 66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D211 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PROXI TGV 1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236307"/>
                  </a:ext>
                </a:extLst>
              </a:tr>
              <a:tr h="535116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Destinations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Les </a:t>
                      </a:r>
                      <a:r>
                        <a:rPr lang="fr-FR" sz="1000" dirty="0" err="1">
                          <a:solidFill>
                            <a:schemeClr val="bg1"/>
                          </a:solidFill>
                        </a:rPr>
                        <a:t>Auxons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 &lt;&gt; 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Besançon (</a:t>
                      </a:r>
                      <a:r>
                        <a:rPr lang="fr-FR" sz="1000" dirty="0" err="1">
                          <a:solidFill>
                            <a:schemeClr val="bg1"/>
                          </a:solidFill>
                        </a:rPr>
                        <a:t>Temis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Miserey-Salines  &lt;&gt;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 collège Camus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Ecole Valentin &lt;&gt; 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Besançon TGV 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3739468"/>
                  </a:ext>
                </a:extLst>
              </a:tr>
              <a:tr h="469219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Type de ligne / véhicule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Régulière / car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Scolaire / car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Sur réservation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232108"/>
                  </a:ext>
                </a:extLst>
              </a:tr>
              <a:tr h="469219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Nombre d’arrêts au sein de la commune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4982287"/>
                  </a:ext>
                </a:extLst>
              </a:tr>
              <a:tr h="62264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/>
                        <a:t>Nombre d’allers retours</a:t>
                      </a:r>
                      <a:br>
                        <a:rPr lang="fr-FR" sz="1000" b="0" dirty="0"/>
                      </a:br>
                      <a:r>
                        <a:rPr lang="fr-FR" sz="1000" b="1" i="1" dirty="0"/>
                        <a:t>jour semaine scolaire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Régulier : 5 allers / 7 retours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réservation : 5 allers / 3 retours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1 aller 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2 retours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4 allers / 3 retours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0713591"/>
                  </a:ext>
                </a:extLst>
              </a:tr>
              <a:tr h="622647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Nombre allers retours </a:t>
                      </a:r>
                      <a:br>
                        <a:rPr lang="fr-FR" sz="1000" b="0" dirty="0"/>
                      </a:br>
                      <a:r>
                        <a:rPr lang="fr-FR" sz="1000" b="1" i="1" dirty="0"/>
                        <a:t>jour semaine vacances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Régulier :  3 allers / 4 retours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réservation : 5 allers / 4  retours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4 allers / 3 retours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019234"/>
                  </a:ext>
                </a:extLst>
              </a:tr>
              <a:tr h="62264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/>
                        <a:t>Nombre allers retours </a:t>
                      </a:r>
                      <a:br>
                        <a:rPr lang="fr-FR" sz="1000" b="0" dirty="0"/>
                      </a:br>
                      <a:r>
                        <a:rPr lang="fr-FR" sz="1000" b="1" i="1" dirty="0"/>
                        <a:t>samedi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Régulier : 3 allers / 6 retours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réservation : 4 allers / 4 retours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4 allers / 3 retours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0823252"/>
                  </a:ext>
                </a:extLst>
              </a:tr>
              <a:tr h="469219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Amplitude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Premier départ : 6h30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Dernier retour : 20h00</a:t>
                      </a: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Premier départ : 8h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dernier retour : 17h</a:t>
                      </a: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Premier départ : 6h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dernier retour : 23h</a:t>
                      </a: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7455203"/>
                  </a:ext>
                </a:extLst>
              </a:tr>
              <a:tr h="469219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Fiche horaire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CLIQUER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E7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CLIQUER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85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CLIQUER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C69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493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2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C6880A3D-0CA0-4DE7-83DF-AC916873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1268"/>
            <a:ext cx="11655510" cy="1035696"/>
          </a:xfrm>
        </p:spPr>
        <p:txBody>
          <a:bodyPr/>
          <a:lstStyle/>
          <a:p>
            <a:r>
              <a:rPr lang="fr-FR" sz="2800" dirty="0"/>
              <a:t>Comment rejoindre les principaux équipements de l’agglomération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6F5EC35-190A-439E-89F8-25B79131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78C59FDA-8D89-4CCB-902A-E157C7853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/>
              <a:t>Parcours client : 100% réseau Ginko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="" xmlns:a16="http://schemas.microsoft.com/office/drawing/2014/main" id="{2EF1C575-A687-4683-BD9C-DB42432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1628ABC7-F293-480C-90A5-43A1873BF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14635"/>
              </p:ext>
            </p:extLst>
          </p:nvPr>
        </p:nvGraphicFramePr>
        <p:xfrm>
          <a:off x="334963" y="1569931"/>
          <a:ext cx="11520487" cy="4470651"/>
        </p:xfrm>
        <a:graphic>
          <a:graphicData uri="http://schemas.openxmlformats.org/drawingml/2006/table">
            <a:tbl>
              <a:tblPr/>
              <a:tblGrid>
                <a:gridCol w="2428394">
                  <a:extLst>
                    <a:ext uri="{9D8B030D-6E8A-4147-A177-3AD203B41FA5}">
                      <a16:colId xmlns="" xmlns:a16="http://schemas.microsoft.com/office/drawing/2014/main" val="254024021"/>
                    </a:ext>
                  </a:extLst>
                </a:gridCol>
                <a:gridCol w="1553712">
                  <a:extLst>
                    <a:ext uri="{9D8B030D-6E8A-4147-A177-3AD203B41FA5}">
                      <a16:colId xmlns="" xmlns:a16="http://schemas.microsoft.com/office/drawing/2014/main" val="1398182437"/>
                    </a:ext>
                  </a:extLst>
                </a:gridCol>
                <a:gridCol w="2083125">
                  <a:extLst>
                    <a:ext uri="{9D8B030D-6E8A-4147-A177-3AD203B41FA5}">
                      <a16:colId xmlns="" xmlns:a16="http://schemas.microsoft.com/office/drawing/2014/main" val="709982510"/>
                    </a:ext>
                  </a:extLst>
                </a:gridCol>
                <a:gridCol w="2083125">
                  <a:extLst>
                    <a:ext uri="{9D8B030D-6E8A-4147-A177-3AD203B41FA5}">
                      <a16:colId xmlns="" xmlns:a16="http://schemas.microsoft.com/office/drawing/2014/main" val="2799314505"/>
                    </a:ext>
                  </a:extLst>
                </a:gridCol>
                <a:gridCol w="2083125">
                  <a:extLst>
                    <a:ext uri="{9D8B030D-6E8A-4147-A177-3AD203B41FA5}">
                      <a16:colId xmlns="" xmlns:a16="http://schemas.microsoft.com/office/drawing/2014/main" val="2919901009"/>
                    </a:ext>
                  </a:extLst>
                </a:gridCol>
                <a:gridCol w="1289006">
                  <a:extLst>
                    <a:ext uri="{9D8B030D-6E8A-4147-A177-3AD203B41FA5}">
                      <a16:colId xmlns="" xmlns:a16="http://schemas.microsoft.com/office/drawing/2014/main" val="3821905615"/>
                    </a:ext>
                  </a:extLst>
                </a:gridCol>
              </a:tblGrid>
              <a:tr h="257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Depuis l'arrêt "Grande Charrière »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0818274"/>
                  </a:ext>
                </a:extLst>
              </a:tr>
              <a:tr h="438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Equipement / Lieu de vie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Ligne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Arrêt de descente</a:t>
                      </a:r>
                      <a:b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ou de correspondance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Ligne en correspondance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Arrêt de descente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Temps de parcours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3869249"/>
                  </a:ext>
                </a:extLst>
              </a:tr>
              <a:tr h="835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Cœur de Boucle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Ligne 66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Temis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L3&gt;Centre-ville ou L6&gt;Pôle Orchamps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Septembre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35'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2686279"/>
                  </a:ext>
                </a:extLst>
              </a:tr>
              <a:tr h="605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Gare Viotte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Ligne 66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Temis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L3&gt;Centre-ville 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Gare Viotte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30'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5167356"/>
                  </a:ext>
                </a:extLst>
              </a:tr>
              <a:tr h="605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CHRU Minjoz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Ligne 66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Temis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Ligne 7 &gt; Hauts du Chazal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UFR Santé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50'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0951567"/>
                  </a:ext>
                </a:extLst>
              </a:tr>
              <a:tr h="605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La Bouloie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Ligne 66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Temis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L3&gt;Centre-ville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U-Sports &lt;&gt; IUT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22'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3994466"/>
                  </a:ext>
                </a:extLst>
              </a:tr>
              <a:tr h="605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commercial Valentin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Ligne 66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commercial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5'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4358492"/>
                  </a:ext>
                </a:extLst>
              </a:tr>
              <a:tr h="515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Gare Besançon Franche-Comté TGV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PROXI TGV 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Gare Besançon Franche-Comté TGV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10'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27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5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C6880A3D-0CA0-4DE7-83DF-AC916873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1268"/>
            <a:ext cx="11655510" cy="1035696"/>
          </a:xfrm>
        </p:spPr>
        <p:txBody>
          <a:bodyPr/>
          <a:lstStyle/>
          <a:p>
            <a:r>
              <a:rPr lang="fr-FR" sz="2800" dirty="0"/>
              <a:t>Comment rejoindre les principaux équipements de l’agglomération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6F5EC35-190A-439E-89F8-25B79131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78C59FDA-8D89-4CCB-902A-E157C7853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/>
              <a:t>Parcours client : voiture personnelle + réseau Ginko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="" xmlns:a16="http://schemas.microsoft.com/office/drawing/2014/main" id="{2EF1C575-A687-4683-BD9C-DB42432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429" y="6242016"/>
            <a:ext cx="8640000" cy="614715"/>
          </a:xfrm>
        </p:spPr>
        <p:txBody>
          <a:bodyPr/>
          <a:lstStyle/>
          <a:p>
            <a:r>
              <a:rPr lang="fr-FR" sz="1400" dirty="0"/>
              <a:t>La mobilité des habitants de Miserey-Salines : état des lieux et perspectives d’évolutions</a:t>
            </a:r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="" xmlns:a16="http://schemas.microsoft.com/office/drawing/2014/main" id="{A4AE86D1-61D5-46AE-BA3E-7AA229786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22265"/>
              </p:ext>
            </p:extLst>
          </p:nvPr>
        </p:nvGraphicFramePr>
        <p:xfrm>
          <a:off x="647700" y="2449513"/>
          <a:ext cx="108966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13068265" imgH="2339253" progId="Excel.Sheet.12">
                  <p:embed/>
                </p:oleObj>
              </mc:Choice>
              <mc:Fallback>
                <p:oleObj name="Worksheet" r:id="rId4" imgW="13068265" imgH="23392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2449513"/>
                        <a:ext cx="108966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02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1483D65-3B8C-478A-AD42-A6D42959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La mobilité des habitants de Miserey-Salines : état des lieux et perspectives d’évolutions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240C85C-36C9-491D-89C0-FE0C3C5C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FD5F-6DEF-4A2F-817E-E096C8435209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25C75694-C26F-4B8D-B02B-3F3667E8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307BCBF9-F1EB-49DA-A124-4C7DC45BD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#2</a:t>
            </a:r>
            <a:br>
              <a:rPr lang="fr-FR" dirty="0"/>
            </a:br>
            <a:r>
              <a:rPr lang="fr-FR" sz="4800" dirty="0"/>
              <a:t>Analyse de l’usage des services Ginko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427072"/>
      </p:ext>
    </p:extLst>
  </p:cSld>
  <p:clrMapOvr>
    <a:masterClrMapping/>
  </p:clrMapOvr>
</p:sld>
</file>

<file path=ppt/theme/theme1.xml><?xml version="1.0" encoding="utf-8"?>
<a:theme xmlns:a="http://schemas.openxmlformats.org/drawingml/2006/main" name="ppt_keolis_16-9 - logo modifiable">
  <a:themeElements>
    <a:clrScheme name="KEOLIS PPT">
      <a:dk1>
        <a:sysClr val="windowText" lastClr="000000"/>
      </a:dk1>
      <a:lt1>
        <a:srgbClr val="FFFFFF"/>
      </a:lt1>
      <a:dk2>
        <a:srgbClr val="00AAC3"/>
      </a:dk2>
      <a:lt2>
        <a:srgbClr val="786E64"/>
      </a:lt2>
      <a:accent1>
        <a:srgbClr val="64B4B4"/>
      </a:accent1>
      <a:accent2>
        <a:srgbClr val="E13C55"/>
      </a:accent2>
      <a:accent3>
        <a:srgbClr val="FFD205"/>
      </a:accent3>
      <a:accent4>
        <a:srgbClr val="FF6919"/>
      </a:accent4>
      <a:accent5>
        <a:srgbClr val="BEBE14"/>
      </a:accent5>
      <a:accent6>
        <a:srgbClr val="AFA09B"/>
      </a:accent6>
      <a:hlink>
        <a:srgbClr val="000000"/>
      </a:hlink>
      <a:folHlink>
        <a:srgbClr val="000000"/>
      </a:folHlink>
    </a:clrScheme>
    <a:fontScheme name="KEO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1935</Words>
  <Application>Microsoft Office PowerPoint</Application>
  <PresentationFormat>Grand écran</PresentationFormat>
  <Paragraphs>595</Paragraphs>
  <Slides>28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ppt_keolis_16-9 - logo modifiable</vt:lpstr>
      <vt:lpstr>Worksheet</vt:lpstr>
      <vt:lpstr>Présentation PowerPoint</vt:lpstr>
      <vt:lpstr>Sommaire</vt:lpstr>
      <vt:lpstr>Présentation PowerPoint</vt:lpstr>
      <vt:lpstr>Plan de la desserte de Miserey-Salines</vt:lpstr>
      <vt:lpstr>Focus sur la carte scolaire</vt:lpstr>
      <vt:lpstr>Descriptif du niveau d’offre des services de transport présents  dans la commune de Miserey-Salines</vt:lpstr>
      <vt:lpstr>Comment rejoindre les principaux équipements de l’agglomération ?</vt:lpstr>
      <vt:lpstr>Comment rejoindre les principaux équipements de l’agglomération ?</vt:lpstr>
      <vt:lpstr>Présentation PowerPoint</vt:lpstr>
      <vt:lpstr>Fréquentation issue des services réguliers : ligne 66</vt:lpstr>
      <vt:lpstr>Fréquentation issue des services réguliers : Diabolo D212</vt:lpstr>
      <vt:lpstr>Fréquentation issue des services sur réservation : lignes 66, TGV1</vt:lpstr>
      <vt:lpstr>Ginko Vélo : le service de location de vélo à assistance électrique de Grand Besançon Métropole</vt:lpstr>
      <vt:lpstr>Présentation PowerPoint</vt:lpstr>
      <vt:lpstr>Focus sur la répartition de la population (données INSEE 2017)</vt:lpstr>
      <vt:lpstr>Des abonnés très majoritairement scolaires</vt:lpstr>
      <vt:lpstr>96% des foyers sont motorisés Une motorisation semblable à la moyenne périurbaine</vt:lpstr>
      <vt:lpstr>Déplacements domicile-travail depuis et vers Miserey-Salines</vt:lpstr>
      <vt:lpstr>Présentation PowerPoint</vt:lpstr>
      <vt:lpstr>Echanges autour des attentes</vt:lpstr>
      <vt:lpstr>Echanges autour des attentes</vt:lpstr>
      <vt:lpstr>Présentation PowerPoint</vt:lpstr>
      <vt:lpstr>Ligne 66  Pôle Temis</vt:lpstr>
      <vt:lpstr>Ligne 66  Pôle Temis</vt:lpstr>
      <vt:lpstr>Ligne 66  Miserey-Salines</vt:lpstr>
      <vt:lpstr>Ligne 66  Miserey-Salines</vt:lpstr>
      <vt:lpstr>PROXI TGV 2  Besançon &lt;&gt; Gare TGV Franche-Comté TGV</vt:lpstr>
      <vt:lpstr> Diabolo D212 : Miserey-Salines &lt;&gt; Collège Camus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GOTTE Romain</dc:creator>
  <cp:lastModifiedBy>MELIAN Ophélie</cp:lastModifiedBy>
  <cp:revision>480</cp:revision>
  <dcterms:created xsi:type="dcterms:W3CDTF">2019-10-30T11:25:04Z</dcterms:created>
  <dcterms:modified xsi:type="dcterms:W3CDTF">2021-06-15T07:46:03Z</dcterms:modified>
</cp:coreProperties>
</file>